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0" r:id="rId1"/>
  </p:sldMasterIdLst>
  <p:notesMasterIdLst>
    <p:notesMasterId r:id="rId31"/>
  </p:notesMasterIdLst>
  <p:sldIdLst>
    <p:sldId id="256" r:id="rId2"/>
    <p:sldId id="2888" r:id="rId3"/>
    <p:sldId id="267" r:id="rId4"/>
    <p:sldId id="2869" r:id="rId5"/>
    <p:sldId id="2874" r:id="rId6"/>
    <p:sldId id="2901" r:id="rId7"/>
    <p:sldId id="259" r:id="rId8"/>
    <p:sldId id="2896" r:id="rId9"/>
    <p:sldId id="2899" r:id="rId10"/>
    <p:sldId id="2898" r:id="rId11"/>
    <p:sldId id="2895" r:id="rId12"/>
    <p:sldId id="2900" r:id="rId13"/>
    <p:sldId id="2889" r:id="rId14"/>
    <p:sldId id="2890" r:id="rId15"/>
    <p:sldId id="2891" r:id="rId16"/>
    <p:sldId id="2892" r:id="rId17"/>
    <p:sldId id="2893" r:id="rId18"/>
    <p:sldId id="2894" r:id="rId19"/>
    <p:sldId id="262" r:id="rId20"/>
    <p:sldId id="2875" r:id="rId21"/>
    <p:sldId id="2877" r:id="rId22"/>
    <p:sldId id="2902" r:id="rId23"/>
    <p:sldId id="283" r:id="rId24"/>
    <p:sldId id="257" r:id="rId25"/>
    <p:sldId id="2883" r:id="rId26"/>
    <p:sldId id="2878" r:id="rId27"/>
    <p:sldId id="281" r:id="rId28"/>
    <p:sldId id="284" r:id="rId29"/>
    <p:sldId id="28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B38"/>
    <a:srgbClr val="63A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4" autoAdjust="0"/>
    <p:restoredTop sz="95226" autoAdjust="0"/>
  </p:normalViewPr>
  <p:slideViewPr>
    <p:cSldViewPr snapToGrid="0">
      <p:cViewPr varScale="1">
        <p:scale>
          <a:sx n="78" d="100"/>
          <a:sy n="78" d="100"/>
        </p:scale>
        <p:origin x="66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F3BF2-41D7-440F-BA7A-6B4A8A038F4A}" type="datetimeFigureOut">
              <a:rPr lang="en-CA" smtClean="0"/>
              <a:t>2023-11-14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FD3-A482-4616-B482-DF22AD3F38BC}" type="slidenum">
              <a:rPr lang="en-CA" smtClean="0"/>
              <a:t>‹#›</a:t>
            </a:fld>
            <a:endParaRPr lang="en-CA"/>
          </a:p>
        </p:txBody>
      </p:sp>
    </p:spTree>
    <p:extLst>
      <p:ext uri="{BB962C8B-B14F-4D97-AF65-F5344CB8AC3E}">
        <p14:creationId xmlns:p14="http://schemas.microsoft.com/office/powerpoint/2010/main" val="287228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0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3033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534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958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11/14/2023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8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17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11/14/2023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806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11/14/2023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947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18C68F-D26B-8F47-958C-23B49CF8A634}" type="datetimeFigureOut">
              <a:rPr lang="en-US" smtClean="0"/>
              <a:pPr/>
              <a:t>11/14/2023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329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F5E60-9974-AC48-9591-99C2BB44B7CF}" type="datetimeFigureOut">
              <a:rPr lang="en-US" smtClean="0"/>
              <a:pPr/>
              <a:t>11/14/2023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457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11/14/2023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00077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B482E8-6E0E-1B4F-B1FD-C69DB9E858D9}" type="datetimeFigureOut">
              <a:rPr lang="en-US" smtClean="0"/>
              <a:pPr/>
              <a:t>11/14/2023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25103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248F-1F5C-446F-BD15-A4340D3E5E04}"/>
              </a:ext>
            </a:extLst>
          </p:cNvPr>
          <p:cNvSpPr>
            <a:spLocks noGrp="1"/>
          </p:cNvSpPr>
          <p:nvPr>
            <p:ph type="ctrTitle"/>
          </p:nvPr>
        </p:nvSpPr>
        <p:spPr>
          <a:xfrm>
            <a:off x="1198179" y="1449147"/>
            <a:ext cx="10183822" cy="2926083"/>
          </a:xfrm>
        </p:spPr>
        <p:txBody>
          <a:bodyPr>
            <a:normAutofit/>
          </a:bodyPr>
          <a:lstStyle/>
          <a:p>
            <a:br>
              <a:rPr lang="en-CA" sz="5400" dirty="0">
                <a:solidFill>
                  <a:schemeClr val="tx1"/>
                </a:solidFill>
              </a:rPr>
            </a:br>
            <a:r>
              <a:rPr lang="en-CA" sz="5400" dirty="0">
                <a:solidFill>
                  <a:schemeClr val="tx1"/>
                </a:solidFill>
              </a:rPr>
              <a:t>Opportunities with Mustard</a:t>
            </a:r>
          </a:p>
        </p:txBody>
      </p:sp>
      <p:pic>
        <p:nvPicPr>
          <p:cNvPr id="3" name="Picture 2"/>
          <p:cNvPicPr>
            <a:picLocks noChangeAspect="1"/>
          </p:cNvPicPr>
          <p:nvPr/>
        </p:nvPicPr>
        <p:blipFill>
          <a:blip r:embed="rId2"/>
          <a:stretch>
            <a:fillRect/>
          </a:stretch>
        </p:blipFill>
        <p:spPr>
          <a:xfrm>
            <a:off x="884934" y="1099087"/>
            <a:ext cx="3670300" cy="1524000"/>
          </a:xfrm>
          <a:prstGeom prst="rect">
            <a:avLst/>
          </a:prstGeom>
        </p:spPr>
      </p:pic>
    </p:spTree>
    <p:extLst>
      <p:ext uri="{BB962C8B-B14F-4D97-AF65-F5344CB8AC3E}">
        <p14:creationId xmlns:p14="http://schemas.microsoft.com/office/powerpoint/2010/main" val="172076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DD521-A717-7A90-EE3A-0EEC4FC4988F}"/>
              </a:ext>
            </a:extLst>
          </p:cNvPr>
          <p:cNvSpPr>
            <a:spLocks noGrp="1"/>
          </p:cNvSpPr>
          <p:nvPr>
            <p:ph type="title"/>
          </p:nvPr>
        </p:nvSpPr>
        <p:spPr/>
        <p:txBody>
          <a:bodyPr/>
          <a:lstStyle/>
          <a:p>
            <a:r>
              <a:rPr lang="en-US" dirty="0"/>
              <a:t>ICDC Irrigation 2022 Maturity Results</a:t>
            </a:r>
          </a:p>
        </p:txBody>
      </p:sp>
      <p:pic>
        <p:nvPicPr>
          <p:cNvPr id="2050" name="Picture 2">
            <a:extLst>
              <a:ext uri="{FF2B5EF4-FFF2-40B4-BE49-F238E27FC236}">
                <a16:creationId xmlns:a16="http://schemas.microsoft.com/office/drawing/2014/main" id="{E3AA753A-40FC-F19E-DD24-6C19FE3195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4763" y="2212975"/>
            <a:ext cx="7162800" cy="3289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740C21-6C80-1330-2BBE-CB64CE2B4414}"/>
              </a:ext>
            </a:extLst>
          </p:cNvPr>
          <p:cNvSpPr txBox="1"/>
          <p:nvPr/>
        </p:nvSpPr>
        <p:spPr>
          <a:xfrm>
            <a:off x="3791607" y="2664372"/>
            <a:ext cx="709448" cy="369332"/>
          </a:xfrm>
          <a:prstGeom prst="rect">
            <a:avLst/>
          </a:prstGeom>
          <a:noFill/>
        </p:spPr>
        <p:txBody>
          <a:bodyPr wrap="square" rtlCol="0">
            <a:spAutoFit/>
          </a:bodyPr>
          <a:lstStyle/>
          <a:p>
            <a:r>
              <a:rPr lang="en-US" dirty="0"/>
              <a:t>88.75</a:t>
            </a:r>
          </a:p>
        </p:txBody>
      </p:sp>
      <p:sp>
        <p:nvSpPr>
          <p:cNvPr id="5" name="TextBox 4">
            <a:extLst>
              <a:ext uri="{FF2B5EF4-FFF2-40B4-BE49-F238E27FC236}">
                <a16:creationId xmlns:a16="http://schemas.microsoft.com/office/drawing/2014/main" id="{993E7DDA-15A9-18CC-8A13-EB85D27FD3C9}"/>
              </a:ext>
            </a:extLst>
          </p:cNvPr>
          <p:cNvSpPr txBox="1"/>
          <p:nvPr/>
        </p:nvSpPr>
        <p:spPr>
          <a:xfrm>
            <a:off x="5959366" y="2751083"/>
            <a:ext cx="591207" cy="369332"/>
          </a:xfrm>
          <a:prstGeom prst="rect">
            <a:avLst/>
          </a:prstGeom>
          <a:noFill/>
        </p:spPr>
        <p:txBody>
          <a:bodyPr wrap="square" rtlCol="0">
            <a:spAutoFit/>
          </a:bodyPr>
          <a:lstStyle/>
          <a:p>
            <a:r>
              <a:rPr lang="en-US" dirty="0"/>
              <a:t>86.5</a:t>
            </a:r>
          </a:p>
        </p:txBody>
      </p:sp>
      <p:sp>
        <p:nvSpPr>
          <p:cNvPr id="6" name="TextBox 5">
            <a:extLst>
              <a:ext uri="{FF2B5EF4-FFF2-40B4-BE49-F238E27FC236}">
                <a16:creationId xmlns:a16="http://schemas.microsoft.com/office/drawing/2014/main" id="{1F24FB6A-4046-5FEE-0A77-437AA8903A06}"/>
              </a:ext>
            </a:extLst>
          </p:cNvPr>
          <p:cNvSpPr txBox="1"/>
          <p:nvPr/>
        </p:nvSpPr>
        <p:spPr>
          <a:xfrm>
            <a:off x="8300545" y="2849038"/>
            <a:ext cx="418704" cy="369332"/>
          </a:xfrm>
          <a:prstGeom prst="rect">
            <a:avLst/>
          </a:prstGeom>
          <a:noFill/>
        </p:spPr>
        <p:txBody>
          <a:bodyPr wrap="none" rtlCol="0">
            <a:spAutoFit/>
          </a:bodyPr>
          <a:lstStyle/>
          <a:p>
            <a:r>
              <a:rPr lang="en-US" dirty="0"/>
              <a:t>85</a:t>
            </a:r>
          </a:p>
        </p:txBody>
      </p:sp>
    </p:spTree>
    <p:extLst>
      <p:ext uri="{BB962C8B-B14F-4D97-AF65-F5344CB8AC3E}">
        <p14:creationId xmlns:p14="http://schemas.microsoft.com/office/powerpoint/2010/main" val="127229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2C42-6B05-E15A-2212-A4405108367E}"/>
              </a:ext>
            </a:extLst>
          </p:cNvPr>
          <p:cNvSpPr>
            <a:spLocks noGrp="1"/>
          </p:cNvSpPr>
          <p:nvPr>
            <p:ph type="title"/>
          </p:nvPr>
        </p:nvSpPr>
        <p:spPr/>
        <p:txBody>
          <a:bodyPr/>
          <a:lstStyle/>
          <a:p>
            <a:r>
              <a:rPr lang="en-US" dirty="0"/>
              <a:t>ICDC Irrigation 2022 Yield Results</a:t>
            </a:r>
          </a:p>
        </p:txBody>
      </p:sp>
      <p:pic>
        <p:nvPicPr>
          <p:cNvPr id="1026" name="Picture 2" descr="Yield in bushels per acre">
            <a:extLst>
              <a:ext uri="{FF2B5EF4-FFF2-40B4-BE49-F238E27FC236}">
                <a16:creationId xmlns:a16="http://schemas.microsoft.com/office/drawing/2014/main" id="{4F21F781-DB8B-4DE9-7E45-8608C210A2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6313" y="2085975"/>
            <a:ext cx="77597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22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B894-6CAD-5F95-474E-855209555C2D}"/>
              </a:ext>
            </a:extLst>
          </p:cNvPr>
          <p:cNvSpPr>
            <a:spLocks noGrp="1"/>
          </p:cNvSpPr>
          <p:nvPr>
            <p:ph type="title"/>
          </p:nvPr>
        </p:nvSpPr>
        <p:spPr/>
        <p:txBody>
          <a:bodyPr/>
          <a:lstStyle/>
          <a:p>
            <a:r>
              <a:rPr lang="en-US" dirty="0"/>
              <a:t>AIM Site 2022 – Time Lapsed Photos</a:t>
            </a:r>
          </a:p>
        </p:txBody>
      </p:sp>
      <p:sp>
        <p:nvSpPr>
          <p:cNvPr id="3" name="Content Placeholder 2">
            <a:extLst>
              <a:ext uri="{FF2B5EF4-FFF2-40B4-BE49-F238E27FC236}">
                <a16:creationId xmlns:a16="http://schemas.microsoft.com/office/drawing/2014/main" id="{24581F5C-2144-A621-2372-A233A1563B4A}"/>
              </a:ext>
            </a:extLst>
          </p:cNvPr>
          <p:cNvSpPr>
            <a:spLocks noGrp="1"/>
          </p:cNvSpPr>
          <p:nvPr>
            <p:ph idx="1"/>
          </p:nvPr>
        </p:nvSpPr>
        <p:spPr/>
        <p:txBody>
          <a:bodyPr>
            <a:normAutofit/>
          </a:bodyPr>
          <a:lstStyle/>
          <a:p>
            <a:pPr>
              <a:buFont typeface="Arial" panose="020B0604020202020204" pitchFamily="34" charset="0"/>
              <a:buChar char="•"/>
            </a:pPr>
            <a:r>
              <a:rPr lang="en-US" sz="2400" dirty="0"/>
              <a:t> At the Ag In Motion site in 2022 M21 had planted Hybrid Brown 18 as well as AAC Yellow 80.</a:t>
            </a:r>
          </a:p>
          <a:p>
            <a:pPr>
              <a:buFont typeface="Arial" panose="020B0604020202020204" pitchFamily="34" charset="0"/>
              <a:buChar char="•"/>
            </a:pPr>
            <a:r>
              <a:rPr lang="en-US" sz="2400" dirty="0"/>
              <a:t> The site is light soil but there was adequate moisture at seeding.</a:t>
            </a:r>
          </a:p>
          <a:p>
            <a:pPr>
              <a:buFont typeface="Arial" panose="020B0604020202020204" pitchFamily="34" charset="0"/>
              <a:buChar char="•"/>
            </a:pPr>
            <a:r>
              <a:rPr lang="en-US" sz="2400" dirty="0"/>
              <a:t> As time moved on the site dried out and required some irrigation.</a:t>
            </a:r>
          </a:p>
          <a:p>
            <a:pPr>
              <a:buFont typeface="Arial" panose="020B0604020202020204" pitchFamily="34" charset="0"/>
              <a:buChar char="•"/>
            </a:pPr>
            <a:r>
              <a:rPr lang="en-US" sz="2400" dirty="0"/>
              <a:t> Once the plants emerged I took time lapsed photos to see how the crop advanced.</a:t>
            </a:r>
          </a:p>
        </p:txBody>
      </p:sp>
    </p:spTree>
    <p:extLst>
      <p:ext uri="{BB962C8B-B14F-4D97-AF65-F5344CB8AC3E}">
        <p14:creationId xmlns:p14="http://schemas.microsoft.com/office/powerpoint/2010/main" val="429664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EAE91-518B-4D12-536B-9D606E21E176}"/>
              </a:ext>
            </a:extLst>
          </p:cNvPr>
          <p:cNvSpPr>
            <a:spLocks noGrp="1"/>
          </p:cNvSpPr>
          <p:nvPr>
            <p:ph type="title"/>
          </p:nvPr>
        </p:nvSpPr>
        <p:spPr/>
        <p:txBody>
          <a:bodyPr/>
          <a:lstStyle/>
          <a:p>
            <a:pPr algn="just"/>
            <a:r>
              <a:rPr lang="en-US" dirty="0"/>
              <a:t>June 1, 2022</a:t>
            </a:r>
          </a:p>
        </p:txBody>
      </p:sp>
      <p:pic>
        <p:nvPicPr>
          <p:cNvPr id="1026" name="Picture 2" descr="Advancement of Mustard Crop - June 1, 2022">
            <a:extLst>
              <a:ext uri="{FF2B5EF4-FFF2-40B4-BE49-F238E27FC236}">
                <a16:creationId xmlns:a16="http://schemas.microsoft.com/office/drawing/2014/main" id="{8320EE00-2C60-20B4-07D1-ED91E01E03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7986" y="1820917"/>
            <a:ext cx="6842235" cy="438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01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3296-C9C0-B242-59F5-20BE06C8F93B}"/>
              </a:ext>
            </a:extLst>
          </p:cNvPr>
          <p:cNvSpPr>
            <a:spLocks noGrp="1"/>
          </p:cNvSpPr>
          <p:nvPr>
            <p:ph type="title"/>
          </p:nvPr>
        </p:nvSpPr>
        <p:spPr/>
        <p:txBody>
          <a:bodyPr/>
          <a:lstStyle/>
          <a:p>
            <a:r>
              <a:rPr lang="en-US" dirty="0"/>
              <a:t>June 13 2022</a:t>
            </a:r>
          </a:p>
        </p:txBody>
      </p:sp>
      <p:sp>
        <p:nvSpPr>
          <p:cNvPr id="3" name="Content Placeholder 2">
            <a:extLst>
              <a:ext uri="{FF2B5EF4-FFF2-40B4-BE49-F238E27FC236}">
                <a16:creationId xmlns:a16="http://schemas.microsoft.com/office/drawing/2014/main" id="{961460C1-4603-0E2A-AC93-6E99991E4C96}"/>
              </a:ext>
            </a:extLst>
          </p:cNvPr>
          <p:cNvSpPr>
            <a:spLocks noGrp="1"/>
          </p:cNvSpPr>
          <p:nvPr>
            <p:ph idx="1"/>
          </p:nvPr>
        </p:nvSpPr>
        <p:spPr/>
        <p:txBody>
          <a:bodyPr/>
          <a:lstStyle/>
          <a:p>
            <a:endParaRPr lang="en-US"/>
          </a:p>
        </p:txBody>
      </p:sp>
      <p:pic>
        <p:nvPicPr>
          <p:cNvPr id="1026" name="Picture 2" descr="Advancement of Mustard Crop - June 13, 2022">
            <a:extLst>
              <a:ext uri="{FF2B5EF4-FFF2-40B4-BE49-F238E27FC236}">
                <a16:creationId xmlns:a16="http://schemas.microsoft.com/office/drawing/2014/main" id="{BAA3606A-2BE1-BAAD-0AA3-779B228D9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898" y="1845734"/>
            <a:ext cx="8456176" cy="433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83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638C6-888E-02F6-E424-8E7CC7B68761}"/>
              </a:ext>
            </a:extLst>
          </p:cNvPr>
          <p:cNvSpPr>
            <a:spLocks noGrp="1"/>
          </p:cNvSpPr>
          <p:nvPr>
            <p:ph type="title"/>
          </p:nvPr>
        </p:nvSpPr>
        <p:spPr/>
        <p:txBody>
          <a:bodyPr/>
          <a:lstStyle/>
          <a:p>
            <a:r>
              <a:rPr lang="en-US" dirty="0"/>
              <a:t>June 22 2023</a:t>
            </a:r>
          </a:p>
        </p:txBody>
      </p:sp>
      <p:sp>
        <p:nvSpPr>
          <p:cNvPr id="4" name="TextBox 3">
            <a:extLst>
              <a:ext uri="{FF2B5EF4-FFF2-40B4-BE49-F238E27FC236}">
                <a16:creationId xmlns:a16="http://schemas.microsoft.com/office/drawing/2014/main" id="{5F83791E-914E-E54E-2BE0-83082E84693E}"/>
              </a:ext>
            </a:extLst>
          </p:cNvPr>
          <p:cNvSpPr txBox="1"/>
          <p:nvPr/>
        </p:nvSpPr>
        <p:spPr>
          <a:xfrm>
            <a:off x="3049438" y="3248647"/>
            <a:ext cx="6098874" cy="369332"/>
          </a:xfrm>
          <a:prstGeom prst="rect">
            <a:avLst/>
          </a:prstGeom>
          <a:noFill/>
        </p:spPr>
        <p:txBody>
          <a:bodyPr wrap="square">
            <a:spAutoFit/>
          </a:bodyPr>
          <a:lstStyle/>
          <a:p>
            <a:r>
              <a:rPr lang="en-US" dirty="0" err="1"/>
              <a:t>javascript</a:t>
            </a:r>
            <a:r>
              <a:rPr lang="en-US" dirty="0"/>
              <a:t>:;</a:t>
            </a:r>
          </a:p>
        </p:txBody>
      </p:sp>
      <p:pic>
        <p:nvPicPr>
          <p:cNvPr id="2050" name="Picture 2" descr="Advancement of Mustard Crop - June 22, 2022">
            <a:extLst>
              <a:ext uri="{FF2B5EF4-FFF2-40B4-BE49-F238E27FC236}">
                <a16:creationId xmlns:a16="http://schemas.microsoft.com/office/drawing/2014/main" id="{490F3B1D-F1CC-8549-5644-63F79C93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41" y="1737360"/>
            <a:ext cx="7769998" cy="458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9221-853F-2D1F-8F0B-A49721CE47D9}"/>
              </a:ext>
            </a:extLst>
          </p:cNvPr>
          <p:cNvSpPr>
            <a:spLocks noGrp="1"/>
          </p:cNvSpPr>
          <p:nvPr>
            <p:ph type="title"/>
          </p:nvPr>
        </p:nvSpPr>
        <p:spPr/>
        <p:txBody>
          <a:bodyPr/>
          <a:lstStyle/>
          <a:p>
            <a:r>
              <a:rPr lang="en-US" dirty="0"/>
              <a:t>June 29 2022</a:t>
            </a:r>
          </a:p>
        </p:txBody>
      </p:sp>
      <p:pic>
        <p:nvPicPr>
          <p:cNvPr id="3074" name="Picture 2" descr="Advancement of Mustard Crop - June 29, 2022">
            <a:extLst>
              <a:ext uri="{FF2B5EF4-FFF2-40B4-BE49-F238E27FC236}">
                <a16:creationId xmlns:a16="http://schemas.microsoft.com/office/drawing/2014/main" id="{C3E38762-9CE1-46FE-BBF7-A8310400E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966" y="1861168"/>
            <a:ext cx="5312534" cy="416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78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FDF3-2A33-1074-02C6-CAF57C06F614}"/>
              </a:ext>
            </a:extLst>
          </p:cNvPr>
          <p:cNvSpPr>
            <a:spLocks noGrp="1"/>
          </p:cNvSpPr>
          <p:nvPr>
            <p:ph type="title"/>
          </p:nvPr>
        </p:nvSpPr>
        <p:spPr/>
        <p:txBody>
          <a:bodyPr/>
          <a:lstStyle/>
          <a:p>
            <a:r>
              <a:rPr lang="en-US" dirty="0"/>
              <a:t>July 10 2022</a:t>
            </a:r>
          </a:p>
        </p:txBody>
      </p:sp>
      <p:pic>
        <p:nvPicPr>
          <p:cNvPr id="5122" name="Picture 2" descr="Advancement of Mustard Crop - July 10, 2022">
            <a:extLst>
              <a:ext uri="{FF2B5EF4-FFF2-40B4-BE49-F238E27FC236}">
                <a16:creationId xmlns:a16="http://schemas.microsoft.com/office/drawing/2014/main" id="{04E99D2B-1939-BFD2-B51B-7E763575A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3" y="1845734"/>
            <a:ext cx="7849772" cy="4484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0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9B56-CAF4-41C2-FEE9-8E63326B068C}"/>
              </a:ext>
            </a:extLst>
          </p:cNvPr>
          <p:cNvSpPr>
            <a:spLocks noGrp="1"/>
          </p:cNvSpPr>
          <p:nvPr>
            <p:ph type="title"/>
          </p:nvPr>
        </p:nvSpPr>
        <p:spPr/>
        <p:txBody>
          <a:bodyPr/>
          <a:lstStyle/>
          <a:p>
            <a:r>
              <a:rPr lang="en-US" dirty="0"/>
              <a:t>July 14 2022 during AIM show</a:t>
            </a:r>
          </a:p>
        </p:txBody>
      </p:sp>
      <p:pic>
        <p:nvPicPr>
          <p:cNvPr id="6146" name="Picture 2" descr="Advancement of Mustard Crop - July 14, 2022">
            <a:extLst>
              <a:ext uri="{FF2B5EF4-FFF2-40B4-BE49-F238E27FC236}">
                <a16:creationId xmlns:a16="http://schemas.microsoft.com/office/drawing/2014/main" id="{AE34D296-3668-34C3-4E56-63D32AB589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0831" y="1846263"/>
            <a:ext cx="6682154" cy="434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185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E9AD-68B1-C8F9-2ACC-8795F8E861C8}"/>
              </a:ext>
            </a:extLst>
          </p:cNvPr>
          <p:cNvSpPr>
            <a:spLocks noGrp="1"/>
          </p:cNvSpPr>
          <p:nvPr>
            <p:ph type="title"/>
          </p:nvPr>
        </p:nvSpPr>
        <p:spPr/>
        <p:txBody>
          <a:bodyPr/>
          <a:lstStyle/>
          <a:p>
            <a:r>
              <a:rPr lang="en-US" dirty="0"/>
              <a:t>AAC Yellow 80	</a:t>
            </a:r>
          </a:p>
        </p:txBody>
      </p:sp>
      <p:sp>
        <p:nvSpPr>
          <p:cNvPr id="3" name="Content Placeholder 2">
            <a:extLst>
              <a:ext uri="{FF2B5EF4-FFF2-40B4-BE49-F238E27FC236}">
                <a16:creationId xmlns:a16="http://schemas.microsoft.com/office/drawing/2014/main" id="{3B027BD5-F2CC-E566-65F2-A6D57B24FE69}"/>
              </a:ext>
            </a:extLst>
          </p:cNvPr>
          <p:cNvSpPr>
            <a:spLocks noGrp="1"/>
          </p:cNvSpPr>
          <p:nvPr>
            <p:ph idx="1"/>
          </p:nvPr>
        </p:nvSpPr>
        <p:spPr>
          <a:xfrm>
            <a:off x="1097280" y="1845734"/>
            <a:ext cx="4071405" cy="4023360"/>
          </a:xfrm>
        </p:spPr>
        <p:txBody>
          <a:bodyPr/>
          <a:lstStyle/>
          <a:p>
            <a:r>
              <a:rPr lang="en-US" dirty="0"/>
              <a:t>AAC Yellow 80 is a composite variety </a:t>
            </a:r>
          </a:p>
          <a:p>
            <a:r>
              <a:rPr lang="en-US" dirty="0"/>
              <a:t>It yields 10% higher than the OP variety Andante </a:t>
            </a:r>
          </a:p>
          <a:p>
            <a:r>
              <a:rPr lang="en-US" dirty="0"/>
              <a:t>This year I had several calls from growers saying how good it looks in the field and the same was said about the research plots</a:t>
            </a:r>
          </a:p>
        </p:txBody>
      </p:sp>
      <p:pic>
        <p:nvPicPr>
          <p:cNvPr id="4" name="Content Placeholder 5">
            <a:extLst>
              <a:ext uri="{FF2B5EF4-FFF2-40B4-BE49-F238E27FC236}">
                <a16:creationId xmlns:a16="http://schemas.microsoft.com/office/drawing/2014/main" id="{4E628618-608D-9BB7-6FC6-49928EE7AD2A}"/>
              </a:ext>
            </a:extLst>
          </p:cNvPr>
          <p:cNvPicPr>
            <a:picLocks noChangeAspect="1"/>
          </p:cNvPicPr>
          <p:nvPr/>
        </p:nvPicPr>
        <p:blipFill>
          <a:blip r:embed="rId2"/>
          <a:stretch>
            <a:fillRect/>
          </a:stretch>
        </p:blipFill>
        <p:spPr>
          <a:xfrm>
            <a:off x="5470902" y="162733"/>
            <a:ext cx="6302238" cy="5869094"/>
          </a:xfrm>
          <a:prstGeom prst="rect">
            <a:avLst/>
          </a:prstGeom>
        </p:spPr>
      </p:pic>
    </p:spTree>
    <p:extLst>
      <p:ext uri="{BB962C8B-B14F-4D97-AF65-F5344CB8AC3E}">
        <p14:creationId xmlns:p14="http://schemas.microsoft.com/office/powerpoint/2010/main" val="1494176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86C8-CE1E-3941-8D24-8A2053763F9D}"/>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704DF581-0D5A-5508-094C-F3EC2DC0AC24}"/>
              </a:ext>
            </a:extLst>
          </p:cNvPr>
          <p:cNvSpPr>
            <a:spLocks noGrp="1"/>
          </p:cNvSpPr>
          <p:nvPr>
            <p:ph idx="1"/>
          </p:nvPr>
        </p:nvSpPr>
        <p:spPr/>
        <p:txBody>
          <a:bodyPr/>
          <a:lstStyle/>
          <a:p>
            <a:r>
              <a:rPr lang="en-US" sz="2400" dirty="0"/>
              <a:t>Hybrid Brown 18 Mustard</a:t>
            </a:r>
          </a:p>
          <a:p>
            <a:r>
              <a:rPr lang="en-US" sz="2400" dirty="0"/>
              <a:t>Yellow 80 Mustard</a:t>
            </a:r>
          </a:p>
          <a:p>
            <a:r>
              <a:rPr lang="en-US" sz="2400" dirty="0"/>
              <a:t>Benefits of each</a:t>
            </a:r>
          </a:p>
          <a:p>
            <a:r>
              <a:rPr lang="en-US" sz="2400" dirty="0"/>
              <a:t>Agronomic information</a:t>
            </a:r>
          </a:p>
          <a:p>
            <a:r>
              <a:rPr lang="en-US" sz="2400" dirty="0"/>
              <a:t>Mustard under irrigation </a:t>
            </a:r>
          </a:p>
          <a:p>
            <a:r>
              <a:rPr lang="en-US" sz="2400" dirty="0"/>
              <a:t>Mustard 21 and their role</a:t>
            </a:r>
          </a:p>
          <a:p>
            <a:endParaRPr lang="en-US" dirty="0"/>
          </a:p>
        </p:txBody>
      </p:sp>
    </p:spTree>
    <p:extLst>
      <p:ext uri="{BB962C8B-B14F-4D97-AF65-F5344CB8AC3E}">
        <p14:creationId xmlns:p14="http://schemas.microsoft.com/office/powerpoint/2010/main" val="1637527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buFont typeface="Courier New" panose="02070309020205020404" pitchFamily="49" charset="0"/>
              <a:buChar char="o"/>
            </a:pPr>
            <a:r>
              <a:rPr lang="en-US" sz="3600" dirty="0"/>
              <a:t> </a:t>
            </a:r>
            <a:br>
              <a:rPr lang="en-US" sz="3600" dirty="0"/>
            </a:br>
            <a:br>
              <a:rPr lang="en-US" sz="3600" dirty="0"/>
            </a:br>
            <a:br>
              <a:rPr lang="en-US" sz="4400" dirty="0"/>
            </a:br>
            <a:r>
              <a:rPr lang="en-CA" sz="4400" b="1" kern="100" dirty="0">
                <a:latin typeface="Calibri" panose="020F0502020204030204" pitchFamily="34" charset="0"/>
                <a:ea typeface="SimSun" panose="02010600030101010101" pitchFamily="2" charset="-122"/>
              </a:rPr>
              <a:t>AAC Yellow 80</a:t>
            </a:r>
            <a:r>
              <a:rPr lang="en-CA" sz="4400" b="1" kern="100" dirty="0">
                <a:effectLst/>
                <a:latin typeface="Calibri" panose="020F0502020204030204" pitchFamily="34" charset="0"/>
                <a:ea typeface="SimSun" panose="02010600030101010101" pitchFamily="2" charset="-122"/>
                <a:cs typeface="font937"/>
              </a:rPr>
              <a:t>:	Agronomics </a:t>
            </a:r>
            <a:br>
              <a:rPr lang="en-CA" sz="2800" dirty="0">
                <a:effectLst/>
                <a:latin typeface="Cambria" panose="02040503050406030204" pitchFamily="18" charset="0"/>
                <a:ea typeface="MS Mincho" panose="02020609040205080304" pitchFamily="49" charset="-128"/>
                <a:cs typeface="Times New Roman" panose="02020603050405020304" pitchFamily="18" charset="0"/>
              </a:rPr>
            </a:br>
            <a:endParaRPr lang="en-US" sz="2800" dirty="0"/>
          </a:p>
        </p:txBody>
      </p:sp>
      <p:sp>
        <p:nvSpPr>
          <p:cNvPr id="3" name="Content Placeholder 2"/>
          <p:cNvSpPr>
            <a:spLocks noGrp="1"/>
          </p:cNvSpPr>
          <p:nvPr>
            <p:ph idx="1"/>
          </p:nvPr>
        </p:nvSpPr>
        <p:spPr>
          <a:xfrm>
            <a:off x="1097280" y="1845733"/>
            <a:ext cx="10942320" cy="4218735"/>
          </a:xfrm>
        </p:spPr>
        <p:txBody>
          <a:bodyPr>
            <a:noAutofit/>
          </a:bodyPr>
          <a:lstStyle/>
          <a:p>
            <a:pPr marL="0" indent="0">
              <a:buNone/>
            </a:pPr>
            <a:r>
              <a:rPr lang="en-US" sz="2800" dirty="0"/>
              <a:t>		</a:t>
            </a:r>
            <a:r>
              <a:rPr lang="en-US" sz="2800" b="1" dirty="0"/>
              <a:t>yield		index		maturity 	height     lodging</a:t>
            </a:r>
          </a:p>
          <a:p>
            <a:pPr marL="0" indent="0">
              <a:buNone/>
            </a:pPr>
            <a:r>
              <a:rPr lang="en-US" sz="2800" b="1" dirty="0"/>
              <a:t>			</a:t>
            </a:r>
            <a:r>
              <a:rPr lang="en-US" sz="2800" b="1" dirty="0" err="1"/>
              <a:t>bu</a:t>
            </a:r>
            <a:r>
              <a:rPr lang="en-US" sz="2800" b="1" dirty="0"/>
              <a:t>/ac			days		cm			</a:t>
            </a:r>
          </a:p>
          <a:p>
            <a:pPr marL="0" indent="0">
              <a:buNone/>
            </a:pPr>
            <a:r>
              <a:rPr lang="en-US" sz="2800" b="1" dirty="0"/>
              <a:t>Andante		26.2	100		80		110	  none</a:t>
            </a:r>
          </a:p>
          <a:p>
            <a:pPr marL="0" indent="0">
              <a:buNone/>
            </a:pPr>
            <a:r>
              <a:rPr lang="en-US" sz="2800" b="1" dirty="0"/>
              <a:t>AAC </a:t>
            </a:r>
          </a:p>
          <a:p>
            <a:pPr marL="0" indent="0">
              <a:buNone/>
            </a:pPr>
            <a:r>
              <a:rPr lang="en-US" sz="2800" b="1" dirty="0"/>
              <a:t>Yellow 80		29.9	113		79		110	  none</a:t>
            </a:r>
          </a:p>
          <a:p>
            <a:pPr marL="0" indent="0">
              <a:buNone/>
            </a:pPr>
            <a:r>
              <a:rPr lang="en-US" sz="2800" b="1" dirty="0"/>
              <a:t>N=13	</a:t>
            </a:r>
          </a:p>
          <a:p>
            <a:pPr marL="0" indent="0">
              <a:buNone/>
            </a:pPr>
            <a:r>
              <a:rPr lang="en-US" sz="2800" b="1" dirty="0"/>
              <a:t>Source:  2022 MAT trials</a:t>
            </a:r>
          </a:p>
        </p:txBody>
      </p:sp>
      <p:pic>
        <p:nvPicPr>
          <p:cNvPr id="5" name="Picture 4" descr="A picture containing drawing&#10;&#10;Description automatically generated">
            <a:extLst>
              <a:ext uri="{FF2B5EF4-FFF2-40B4-BE49-F238E27FC236}">
                <a16:creationId xmlns:a16="http://schemas.microsoft.com/office/drawing/2014/main" id="{8BA6281F-C532-49B2-B3EB-C1559D167EA6}"/>
              </a:ext>
            </a:extLst>
          </p:cNvPr>
          <p:cNvPicPr>
            <a:picLocks noChangeAspect="1"/>
          </p:cNvPicPr>
          <p:nvPr/>
        </p:nvPicPr>
        <p:blipFill>
          <a:blip r:embed="rId2"/>
          <a:stretch>
            <a:fillRect/>
          </a:stretch>
        </p:blipFill>
        <p:spPr>
          <a:xfrm>
            <a:off x="10099841" y="5459327"/>
            <a:ext cx="1782830" cy="839637"/>
          </a:xfrm>
          <a:prstGeom prst="rect">
            <a:avLst/>
          </a:prstGeom>
        </p:spPr>
      </p:pic>
    </p:spTree>
    <p:extLst>
      <p:ext uri="{BB962C8B-B14F-4D97-AF65-F5344CB8AC3E}">
        <p14:creationId xmlns:p14="http://schemas.microsoft.com/office/powerpoint/2010/main" val="2986232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buFont typeface="Courier New" panose="02070309020205020404" pitchFamily="49" charset="0"/>
              <a:buChar char="o"/>
            </a:pPr>
            <a:r>
              <a:rPr lang="en-US" sz="3600" dirty="0"/>
              <a:t> </a:t>
            </a:r>
            <a:br>
              <a:rPr lang="en-US" sz="3600" dirty="0"/>
            </a:br>
            <a:br>
              <a:rPr lang="en-US" sz="3600" dirty="0"/>
            </a:br>
            <a:br>
              <a:rPr lang="en-US" sz="4400" dirty="0"/>
            </a:br>
            <a:r>
              <a:rPr lang="en-CA" sz="4400" b="1" kern="100" dirty="0">
                <a:latin typeface="Calibri" panose="020F0502020204030204" pitchFamily="34" charset="0"/>
                <a:ea typeface="SimSun" panose="02010600030101010101" pitchFamily="2" charset="-122"/>
              </a:rPr>
              <a:t>AAC Yellow 80</a:t>
            </a:r>
            <a:r>
              <a:rPr lang="en-CA" sz="4400" b="1" kern="100" dirty="0">
                <a:effectLst/>
                <a:latin typeface="Calibri" panose="020F0502020204030204" pitchFamily="34" charset="0"/>
                <a:ea typeface="SimSun" panose="02010600030101010101" pitchFamily="2" charset="-122"/>
                <a:cs typeface="font937"/>
              </a:rPr>
              <a:t>:	Disease Rx</a:t>
            </a:r>
            <a:br>
              <a:rPr lang="en-CA" sz="2800" dirty="0">
                <a:effectLst/>
                <a:latin typeface="Cambria" panose="02040503050406030204" pitchFamily="18" charset="0"/>
                <a:ea typeface="MS Mincho" panose="02020609040205080304" pitchFamily="49" charset="-128"/>
                <a:cs typeface="Times New Roman" panose="02020603050405020304" pitchFamily="18" charset="0"/>
              </a:rPr>
            </a:br>
            <a:endParaRPr lang="en-US" sz="2800" dirty="0"/>
          </a:p>
        </p:txBody>
      </p:sp>
      <p:sp>
        <p:nvSpPr>
          <p:cNvPr id="3" name="Content Placeholder 2"/>
          <p:cNvSpPr>
            <a:spLocks noGrp="1"/>
          </p:cNvSpPr>
          <p:nvPr>
            <p:ph idx="1"/>
          </p:nvPr>
        </p:nvSpPr>
        <p:spPr>
          <a:xfrm>
            <a:off x="1097280" y="1845733"/>
            <a:ext cx="10942320" cy="4218735"/>
          </a:xfrm>
        </p:spPr>
        <p:txBody>
          <a:bodyPr>
            <a:noAutofit/>
          </a:bodyPr>
          <a:lstStyle/>
          <a:p>
            <a:pPr marL="0" indent="0">
              <a:buNone/>
            </a:pPr>
            <a:r>
              <a:rPr lang="en-US" sz="2800" dirty="0"/>
              <a:t>		</a:t>
            </a:r>
            <a:r>
              <a:rPr lang="en-US" sz="2800" b="1" dirty="0"/>
              <a:t>White Rust	Blackleg	Clubroot	Verticillium</a:t>
            </a:r>
          </a:p>
          <a:p>
            <a:pPr marL="0" indent="0">
              <a:buNone/>
            </a:pPr>
            <a:r>
              <a:rPr lang="en-US" sz="2800" b="1" dirty="0"/>
              <a:t>		2a2v	7a7v</a:t>
            </a:r>
          </a:p>
          <a:p>
            <a:pPr marL="0" indent="0">
              <a:buNone/>
            </a:pPr>
            <a:r>
              <a:rPr lang="en-US" sz="2800" b="1" dirty="0"/>
              <a:t>Andante 	res.	res.	resistant 	susceptible	susceptible</a:t>
            </a:r>
          </a:p>
          <a:p>
            <a:pPr marL="0" indent="0">
              <a:buNone/>
            </a:pPr>
            <a:r>
              <a:rPr lang="en-US" sz="2800" b="1" dirty="0"/>
              <a:t>				</a:t>
            </a:r>
          </a:p>
          <a:p>
            <a:pPr marL="0" indent="0">
              <a:buNone/>
            </a:pPr>
            <a:r>
              <a:rPr lang="en-US" sz="2800" b="1" dirty="0"/>
              <a:t>AAC 		res.	res.	resistant	susceptible	susceptible</a:t>
            </a:r>
          </a:p>
          <a:p>
            <a:pPr marL="0" indent="0">
              <a:buNone/>
            </a:pPr>
            <a:r>
              <a:rPr lang="en-US" sz="2800" b="1" dirty="0"/>
              <a:t>Yellow 80			</a:t>
            </a:r>
          </a:p>
          <a:p>
            <a:pPr marL="0" indent="0">
              <a:buNone/>
            </a:pPr>
            <a:r>
              <a:rPr lang="en-US" sz="2800" b="1" dirty="0"/>
              <a:t>N=2	</a:t>
            </a:r>
          </a:p>
          <a:p>
            <a:pPr marL="0" indent="0">
              <a:buNone/>
            </a:pPr>
            <a:r>
              <a:rPr lang="en-US" sz="2800" b="1" dirty="0"/>
              <a:t>Source: 2020 CFIA Registration Document</a:t>
            </a:r>
          </a:p>
        </p:txBody>
      </p:sp>
      <p:pic>
        <p:nvPicPr>
          <p:cNvPr id="5" name="Picture 4" descr="A picture containing drawing&#10;&#10;Description automatically generated">
            <a:extLst>
              <a:ext uri="{FF2B5EF4-FFF2-40B4-BE49-F238E27FC236}">
                <a16:creationId xmlns:a16="http://schemas.microsoft.com/office/drawing/2014/main" id="{8BA6281F-C532-49B2-B3EB-C1559D167EA6}"/>
              </a:ext>
            </a:extLst>
          </p:cNvPr>
          <p:cNvPicPr>
            <a:picLocks noChangeAspect="1"/>
          </p:cNvPicPr>
          <p:nvPr/>
        </p:nvPicPr>
        <p:blipFill>
          <a:blip r:embed="rId2"/>
          <a:stretch>
            <a:fillRect/>
          </a:stretch>
        </p:blipFill>
        <p:spPr>
          <a:xfrm>
            <a:off x="10099841" y="5459327"/>
            <a:ext cx="1782830" cy="839637"/>
          </a:xfrm>
          <a:prstGeom prst="rect">
            <a:avLst/>
          </a:prstGeom>
        </p:spPr>
      </p:pic>
    </p:spTree>
    <p:extLst>
      <p:ext uri="{BB962C8B-B14F-4D97-AF65-F5344CB8AC3E}">
        <p14:creationId xmlns:p14="http://schemas.microsoft.com/office/powerpoint/2010/main" val="284248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6CF0-C7EC-6935-C8AE-1909930198BD}"/>
              </a:ext>
            </a:extLst>
          </p:cNvPr>
          <p:cNvSpPr>
            <a:spLocks noGrp="1"/>
          </p:cNvSpPr>
          <p:nvPr>
            <p:ph type="title"/>
          </p:nvPr>
        </p:nvSpPr>
        <p:spPr/>
        <p:txBody>
          <a:bodyPr/>
          <a:lstStyle/>
          <a:p>
            <a:r>
              <a:rPr lang="en-US" dirty="0"/>
              <a:t>Seeding rate and fertility</a:t>
            </a:r>
          </a:p>
        </p:txBody>
      </p:sp>
      <p:sp>
        <p:nvSpPr>
          <p:cNvPr id="3" name="Content Placeholder 2">
            <a:extLst>
              <a:ext uri="{FF2B5EF4-FFF2-40B4-BE49-F238E27FC236}">
                <a16:creationId xmlns:a16="http://schemas.microsoft.com/office/drawing/2014/main" id="{906C01CE-B6A1-E2CC-2B26-A5A920AA4468}"/>
              </a:ext>
            </a:extLst>
          </p:cNvPr>
          <p:cNvSpPr>
            <a:spLocks noGrp="1"/>
          </p:cNvSpPr>
          <p:nvPr>
            <p:ph idx="1"/>
          </p:nvPr>
        </p:nvSpPr>
        <p:spPr/>
        <p:txBody>
          <a:bodyPr/>
          <a:lstStyle/>
          <a:p>
            <a:r>
              <a:rPr lang="en-US" sz="2800" dirty="0"/>
              <a:t>AAC Yellow 80</a:t>
            </a:r>
          </a:p>
          <a:p>
            <a:endParaRPr lang="en-US" dirty="0"/>
          </a:p>
          <a:p>
            <a:r>
              <a:rPr lang="en-US" sz="2800" dirty="0"/>
              <a:t>Seeding rate is 10lbs per acre, working on determining the optimum rate.</a:t>
            </a:r>
          </a:p>
          <a:p>
            <a:endParaRPr lang="en-US" dirty="0"/>
          </a:p>
          <a:p>
            <a:r>
              <a:rPr lang="en-US" sz="2800" dirty="0"/>
              <a:t>Fertility recommendation is 80lbs to 100lbs of N  </a:t>
            </a:r>
          </a:p>
        </p:txBody>
      </p:sp>
    </p:spTree>
    <p:extLst>
      <p:ext uri="{BB962C8B-B14F-4D97-AF65-F5344CB8AC3E}">
        <p14:creationId xmlns:p14="http://schemas.microsoft.com/office/powerpoint/2010/main" val="382175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Mustard 21 Update</a:t>
            </a:r>
          </a:p>
        </p:txBody>
      </p:sp>
      <p:sp>
        <p:nvSpPr>
          <p:cNvPr id="3" name="Content Placeholder 2"/>
          <p:cNvSpPr>
            <a:spLocks noGrp="1"/>
          </p:cNvSpPr>
          <p:nvPr>
            <p:ph idx="1"/>
          </p:nvPr>
        </p:nvSpPr>
        <p:spPr/>
        <p:txBody>
          <a:bodyPr>
            <a:normAutofit/>
          </a:bodyPr>
          <a:lstStyle/>
          <a:p>
            <a:r>
              <a:rPr lang="en-US" sz="2800" dirty="0"/>
              <a:t>Background</a:t>
            </a:r>
          </a:p>
          <a:p>
            <a:r>
              <a:rPr lang="en-US" sz="2800" dirty="0"/>
              <a:t>The vision for M21 was to drive the research projects and handle the duties of working with Ag Canada on these projects. Designed to span the entire value chain in our approach to government and in designing the goals of the work.</a:t>
            </a:r>
          </a:p>
          <a:p>
            <a:r>
              <a:rPr lang="en-US" sz="2800" dirty="0"/>
              <a:t>M21 board of director's consists of seven members. Three board members are from CMA, three from SMDC and one is from the industry.</a:t>
            </a:r>
          </a:p>
          <a:p>
            <a:endParaRPr lang="en-US" sz="2800" dirty="0"/>
          </a:p>
        </p:txBody>
      </p:sp>
    </p:spTree>
    <p:extLst>
      <p:ext uri="{BB962C8B-B14F-4D97-AF65-F5344CB8AC3E}">
        <p14:creationId xmlns:p14="http://schemas.microsoft.com/office/powerpoint/2010/main" val="89135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Mustard 21 	</a:t>
            </a:r>
          </a:p>
        </p:txBody>
      </p:sp>
      <p:sp>
        <p:nvSpPr>
          <p:cNvPr id="3" name="Content Placeholder 2"/>
          <p:cNvSpPr>
            <a:spLocks noGrp="1"/>
          </p:cNvSpPr>
          <p:nvPr>
            <p:ph idx="1"/>
          </p:nvPr>
        </p:nvSpPr>
        <p:spPr>
          <a:xfrm>
            <a:off x="1097280" y="1845733"/>
            <a:ext cx="10058400" cy="4218735"/>
          </a:xfrm>
        </p:spPr>
        <p:txBody>
          <a:bodyPr>
            <a:normAutofit/>
          </a:bodyPr>
          <a:lstStyle/>
          <a:p>
            <a:pPr marL="273050" indent="-273050">
              <a:buFont typeface="Arial" panose="020B0604020202020204" pitchFamily="34" charset="0"/>
              <a:buChar char="•"/>
            </a:pPr>
            <a:r>
              <a:rPr lang="en-US" sz="2400" dirty="0"/>
              <a:t>In the last 2 years the role of M21 has changed and seed sales have become an important part of the duties of M21</a:t>
            </a:r>
          </a:p>
          <a:p>
            <a:pPr marL="273050" indent="-273050">
              <a:buFont typeface="Arial" panose="020B0604020202020204" pitchFamily="34" charset="0"/>
              <a:buChar char="•"/>
            </a:pPr>
            <a:r>
              <a:rPr lang="en-US" sz="2400" dirty="0"/>
              <a:t>This involves sales, marketing, developing varieties and plant breeding work with Ag Canada.</a:t>
            </a:r>
          </a:p>
          <a:p>
            <a:pPr marL="273050" indent="-273050">
              <a:buFont typeface="Arial" panose="020B0604020202020204" pitchFamily="34" charset="0"/>
              <a:buChar char="•"/>
            </a:pPr>
            <a:endParaRPr lang="en-US" sz="2400" dirty="0"/>
          </a:p>
        </p:txBody>
      </p:sp>
      <p:pic>
        <p:nvPicPr>
          <p:cNvPr id="5" name="Picture 4" descr="A picture containing drawing&#10;&#10;Description automatically generated">
            <a:extLst>
              <a:ext uri="{FF2B5EF4-FFF2-40B4-BE49-F238E27FC236}">
                <a16:creationId xmlns:a16="http://schemas.microsoft.com/office/drawing/2014/main" id="{8BA6281F-C532-49B2-B3EB-C1559D167EA6}"/>
              </a:ext>
            </a:extLst>
          </p:cNvPr>
          <p:cNvPicPr>
            <a:picLocks noChangeAspect="1"/>
          </p:cNvPicPr>
          <p:nvPr/>
        </p:nvPicPr>
        <p:blipFill>
          <a:blip r:embed="rId2"/>
          <a:stretch>
            <a:fillRect/>
          </a:stretch>
        </p:blipFill>
        <p:spPr>
          <a:xfrm>
            <a:off x="10099841" y="5459327"/>
            <a:ext cx="1782830" cy="839637"/>
          </a:xfrm>
          <a:prstGeom prst="rect">
            <a:avLst/>
          </a:prstGeom>
        </p:spPr>
      </p:pic>
    </p:spTree>
    <p:extLst>
      <p:ext uri="{BB962C8B-B14F-4D97-AF65-F5344CB8AC3E}">
        <p14:creationId xmlns:p14="http://schemas.microsoft.com/office/powerpoint/2010/main" val="64070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5812-DFE6-8557-3504-4D10468749B3}"/>
              </a:ext>
            </a:extLst>
          </p:cNvPr>
          <p:cNvSpPr>
            <a:spLocks noGrp="1"/>
          </p:cNvSpPr>
          <p:nvPr>
            <p:ph type="title"/>
          </p:nvPr>
        </p:nvSpPr>
        <p:spPr/>
        <p:txBody>
          <a:bodyPr/>
          <a:lstStyle/>
          <a:p>
            <a:r>
              <a:rPr lang="en-US" dirty="0"/>
              <a:t>Research Projects </a:t>
            </a:r>
          </a:p>
        </p:txBody>
      </p:sp>
      <p:sp>
        <p:nvSpPr>
          <p:cNvPr id="3" name="Content Placeholder 2">
            <a:extLst>
              <a:ext uri="{FF2B5EF4-FFF2-40B4-BE49-F238E27FC236}">
                <a16:creationId xmlns:a16="http://schemas.microsoft.com/office/drawing/2014/main" id="{B64202FD-FC60-3503-BDCA-C70F05B5609E}"/>
              </a:ext>
            </a:extLst>
          </p:cNvPr>
          <p:cNvSpPr>
            <a:spLocks noGrp="1"/>
          </p:cNvSpPr>
          <p:nvPr>
            <p:ph idx="1"/>
          </p:nvPr>
        </p:nvSpPr>
        <p:spPr/>
        <p:txBody>
          <a:bodyPr>
            <a:normAutofit/>
          </a:bodyPr>
          <a:lstStyle/>
          <a:p>
            <a:r>
              <a:rPr lang="en-US" sz="2400" dirty="0"/>
              <a:t>The past 5 years had Mustard 21 and </a:t>
            </a:r>
            <a:r>
              <a:rPr lang="en-US" sz="2400" dirty="0" err="1"/>
              <a:t>Sask</a:t>
            </a:r>
            <a:r>
              <a:rPr lang="en-US" sz="2400" dirty="0"/>
              <a:t> Mustard have been involved in the Canadian Agricultural Partnership program.</a:t>
            </a:r>
          </a:p>
          <a:p>
            <a:r>
              <a:rPr lang="en-US" sz="2400" dirty="0"/>
              <a:t>The big wins that came out of that for mustard growers was Hybrid Brown 18 and Yellow 80.</a:t>
            </a:r>
          </a:p>
          <a:p>
            <a:r>
              <a:rPr lang="en-US" sz="2400" dirty="0"/>
              <a:t>Advancement was also made on clubroot resistance in mustard, herbicide tolerance and disease resistance.</a:t>
            </a:r>
          </a:p>
          <a:p>
            <a:r>
              <a:rPr lang="en-US" sz="2400" dirty="0"/>
              <a:t>Testing for new hybrids has also began to continue to build on the yield advantage.</a:t>
            </a:r>
          </a:p>
        </p:txBody>
      </p:sp>
    </p:spTree>
    <p:extLst>
      <p:ext uri="{BB962C8B-B14F-4D97-AF65-F5344CB8AC3E}">
        <p14:creationId xmlns:p14="http://schemas.microsoft.com/office/powerpoint/2010/main" val="3921767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654C-AB35-B842-B448-4D56E65D85DD}"/>
              </a:ext>
            </a:extLst>
          </p:cNvPr>
          <p:cNvSpPr>
            <a:spLocks noGrp="1"/>
          </p:cNvSpPr>
          <p:nvPr>
            <p:ph type="title"/>
          </p:nvPr>
        </p:nvSpPr>
        <p:spPr/>
        <p:txBody>
          <a:bodyPr/>
          <a:lstStyle/>
          <a:p>
            <a:r>
              <a:rPr lang="en-US" dirty="0"/>
              <a:t>Research Activities </a:t>
            </a:r>
          </a:p>
        </p:txBody>
      </p:sp>
      <p:sp>
        <p:nvSpPr>
          <p:cNvPr id="3" name="Content Placeholder 2">
            <a:extLst>
              <a:ext uri="{FF2B5EF4-FFF2-40B4-BE49-F238E27FC236}">
                <a16:creationId xmlns:a16="http://schemas.microsoft.com/office/drawing/2014/main" id="{7F62FC97-0A95-E34E-A99C-0C46E237764F}"/>
              </a:ext>
            </a:extLst>
          </p:cNvPr>
          <p:cNvSpPr>
            <a:spLocks noGrp="1"/>
          </p:cNvSpPr>
          <p:nvPr>
            <p:ph idx="1"/>
          </p:nvPr>
        </p:nvSpPr>
        <p:spPr/>
        <p:txBody>
          <a:bodyPr/>
          <a:lstStyle/>
          <a:p>
            <a:pPr>
              <a:buFont typeface="Arial" panose="020B0604020202020204" pitchFamily="34" charset="0"/>
              <a:buChar char="•"/>
            </a:pPr>
            <a:r>
              <a:rPr lang="en-US" dirty="0"/>
              <a:t> </a:t>
            </a:r>
            <a:r>
              <a:rPr lang="en-US" sz="2400" dirty="0"/>
              <a:t>Mustard 21 is working hard to get non-GMO herbicide tolerance and club root resistance into mustard.</a:t>
            </a:r>
          </a:p>
          <a:p>
            <a:pPr>
              <a:buFont typeface="Arial" panose="020B0604020202020204" pitchFamily="34" charset="0"/>
              <a:buChar char="•"/>
            </a:pPr>
            <a:r>
              <a:rPr lang="en-US" sz="2400" dirty="0"/>
              <a:t> In addition Mustard 21 is working with Ag Canada plant breeder Dr. Bifang Cheng to get higher yielding hybrid’s in mustard as well.</a:t>
            </a:r>
          </a:p>
          <a:p>
            <a:pPr>
              <a:buFont typeface="Arial" panose="020B0604020202020204" pitchFamily="34" charset="0"/>
              <a:buChar char="•"/>
            </a:pPr>
            <a:r>
              <a:rPr lang="en-US" sz="2400" dirty="0"/>
              <a:t> Mustard  21 has been working with </a:t>
            </a:r>
            <a:r>
              <a:rPr lang="en-US" sz="2400" dirty="0" err="1"/>
              <a:t>Nuseed</a:t>
            </a:r>
            <a:r>
              <a:rPr lang="en-US" sz="2400" dirty="0"/>
              <a:t> to develop a </a:t>
            </a:r>
            <a:r>
              <a:rPr lang="en-US" sz="2400" dirty="0" err="1"/>
              <a:t>Carinata</a:t>
            </a:r>
            <a:r>
              <a:rPr lang="en-US" sz="2400" dirty="0"/>
              <a:t> line of mustard that will fit into the bio fuel market as well.</a:t>
            </a:r>
          </a:p>
        </p:txBody>
      </p:sp>
      <p:pic>
        <p:nvPicPr>
          <p:cNvPr id="4" name="Picture 3" descr="A picture containing drawing&#10;&#10;Description automatically generated">
            <a:extLst>
              <a:ext uri="{FF2B5EF4-FFF2-40B4-BE49-F238E27FC236}">
                <a16:creationId xmlns:a16="http://schemas.microsoft.com/office/drawing/2014/main" id="{1CBD1A84-F064-41F3-B590-6DA421EAE9B1}"/>
              </a:ext>
            </a:extLst>
          </p:cNvPr>
          <p:cNvPicPr>
            <a:picLocks noChangeAspect="1"/>
          </p:cNvPicPr>
          <p:nvPr/>
        </p:nvPicPr>
        <p:blipFill>
          <a:blip r:embed="rId2"/>
          <a:stretch>
            <a:fillRect/>
          </a:stretch>
        </p:blipFill>
        <p:spPr>
          <a:xfrm>
            <a:off x="10099841" y="5459327"/>
            <a:ext cx="1782830" cy="839637"/>
          </a:xfrm>
          <a:prstGeom prst="rect">
            <a:avLst/>
          </a:prstGeom>
        </p:spPr>
      </p:pic>
    </p:spTree>
    <p:extLst>
      <p:ext uri="{BB962C8B-B14F-4D97-AF65-F5344CB8AC3E}">
        <p14:creationId xmlns:p14="http://schemas.microsoft.com/office/powerpoint/2010/main" val="377734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5006D-6185-2644-D30B-C21D401A77B1}"/>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716DCCBA-F9DA-C114-B7FB-0514D4CDDEF4}"/>
              </a:ext>
            </a:extLst>
          </p:cNvPr>
          <p:cNvSpPr>
            <a:spLocks noGrp="1"/>
          </p:cNvSpPr>
          <p:nvPr>
            <p:ph idx="1"/>
          </p:nvPr>
        </p:nvSpPr>
        <p:spPr/>
        <p:txBody>
          <a:bodyPr/>
          <a:lstStyle/>
          <a:p>
            <a:r>
              <a:rPr lang="en-US" sz="2400" dirty="0"/>
              <a:t>Advancement in clubroot resistance in mustard </a:t>
            </a:r>
          </a:p>
          <a:p>
            <a:r>
              <a:rPr lang="en-US" sz="2400" dirty="0"/>
              <a:t>Herbicide tolerance  </a:t>
            </a:r>
          </a:p>
          <a:p>
            <a:r>
              <a:rPr lang="en-US" sz="2400" dirty="0"/>
              <a:t>Greater disease resistance.</a:t>
            </a:r>
          </a:p>
          <a:p>
            <a:r>
              <a:rPr lang="en-US" sz="2400" dirty="0"/>
              <a:t>Testing for new hybrids has also began to continue to build on the yield advantage.</a:t>
            </a:r>
          </a:p>
          <a:p>
            <a:r>
              <a:rPr lang="en-US" sz="2400" dirty="0"/>
              <a:t>Hybrid Oriental mustard </a:t>
            </a:r>
          </a:p>
          <a:p>
            <a:endParaRPr lang="en-US" dirty="0"/>
          </a:p>
        </p:txBody>
      </p:sp>
    </p:spTree>
    <p:extLst>
      <p:ext uri="{BB962C8B-B14F-4D97-AF65-F5344CB8AC3E}">
        <p14:creationId xmlns:p14="http://schemas.microsoft.com/office/powerpoint/2010/main" val="1709162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9F4F-10EA-96A5-1519-246629FA8FE7}"/>
              </a:ext>
            </a:extLst>
          </p:cNvPr>
          <p:cNvSpPr>
            <a:spLocks noGrp="1"/>
          </p:cNvSpPr>
          <p:nvPr>
            <p:ph type="title"/>
          </p:nvPr>
        </p:nvSpPr>
        <p:spPr/>
        <p:txBody>
          <a:bodyPr/>
          <a:lstStyle/>
          <a:p>
            <a:r>
              <a:rPr lang="en-US" dirty="0"/>
              <a:t>Acknowledgments </a:t>
            </a:r>
          </a:p>
        </p:txBody>
      </p:sp>
      <p:sp>
        <p:nvSpPr>
          <p:cNvPr id="3" name="Content Placeholder 2">
            <a:extLst>
              <a:ext uri="{FF2B5EF4-FFF2-40B4-BE49-F238E27FC236}">
                <a16:creationId xmlns:a16="http://schemas.microsoft.com/office/drawing/2014/main" id="{71766794-1B3F-E92C-1033-A479A292B203}"/>
              </a:ext>
            </a:extLst>
          </p:cNvPr>
          <p:cNvSpPr>
            <a:spLocks noGrp="1"/>
          </p:cNvSpPr>
          <p:nvPr>
            <p:ph idx="1"/>
          </p:nvPr>
        </p:nvSpPr>
        <p:spPr/>
        <p:txBody>
          <a:bodyPr>
            <a:normAutofit/>
          </a:bodyPr>
          <a:lstStyle/>
          <a:p>
            <a:pPr marL="0" indent="0">
              <a:buNone/>
            </a:pPr>
            <a:r>
              <a:rPr lang="en-US" dirty="0"/>
              <a:t>M21 thanks the following organizations for their support:</a:t>
            </a:r>
          </a:p>
          <a:p>
            <a:r>
              <a:rPr lang="en-US" dirty="0"/>
              <a:t>Agriculture and Agri-Food Canada (AAFC)</a:t>
            </a:r>
          </a:p>
          <a:p>
            <a:r>
              <a:rPr lang="en-US" dirty="0"/>
              <a:t>Diverse Field Crop Cluster</a:t>
            </a:r>
          </a:p>
          <a:p>
            <a:r>
              <a:rPr lang="en-US" dirty="0"/>
              <a:t>Agriculture Development Fund</a:t>
            </a:r>
          </a:p>
          <a:p>
            <a:r>
              <a:rPr lang="en-US" dirty="0"/>
              <a:t>Results Driven Agriculture Research (RDAR)</a:t>
            </a:r>
          </a:p>
          <a:p>
            <a:pPr marL="0" indent="0">
              <a:buNone/>
            </a:pPr>
            <a:r>
              <a:rPr lang="en-US" dirty="0"/>
              <a:t>Our Industry Partners:</a:t>
            </a:r>
          </a:p>
          <a:p>
            <a:r>
              <a:rPr lang="en-US" dirty="0"/>
              <a:t>Western Grains Research Foundations (WGRF)</a:t>
            </a:r>
          </a:p>
          <a:p>
            <a:r>
              <a:rPr lang="en-US" dirty="0"/>
              <a:t>Saskatchewan Mustard Development Commission (SMDC)</a:t>
            </a:r>
          </a:p>
          <a:p>
            <a:r>
              <a:rPr lang="en-US" dirty="0"/>
              <a:t>Canadian Mustard Association (CMA)</a:t>
            </a:r>
          </a:p>
        </p:txBody>
      </p:sp>
    </p:spTree>
    <p:extLst>
      <p:ext uri="{BB962C8B-B14F-4D97-AF65-F5344CB8AC3E}">
        <p14:creationId xmlns:p14="http://schemas.microsoft.com/office/powerpoint/2010/main" val="387040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83E2-52E5-34AF-AD41-788680110FCE}"/>
              </a:ext>
            </a:extLst>
          </p:cNvPr>
          <p:cNvSpPr>
            <a:spLocks noGrp="1"/>
          </p:cNvSpPr>
          <p:nvPr>
            <p:ph type="title"/>
          </p:nvPr>
        </p:nvSpPr>
        <p:spPr>
          <a:xfrm>
            <a:off x="943131" y="2098075"/>
            <a:ext cx="10515600" cy="2676291"/>
          </a:xfrm>
        </p:spPr>
        <p:txBody>
          <a:bodyPr/>
          <a:lstStyle/>
          <a:p>
            <a:pPr algn="ctr"/>
            <a:r>
              <a:rPr lang="en-US" dirty="0"/>
              <a:t>Thank you – Questions?</a:t>
            </a:r>
            <a:br>
              <a:rPr lang="en-US" dirty="0"/>
            </a:br>
            <a:br>
              <a:rPr lang="en-US" dirty="0"/>
            </a:br>
            <a:endParaRPr lang="en-US" dirty="0"/>
          </a:p>
        </p:txBody>
      </p:sp>
    </p:spTree>
    <p:extLst>
      <p:ext uri="{BB962C8B-B14F-4D97-AF65-F5344CB8AC3E}">
        <p14:creationId xmlns:p14="http://schemas.microsoft.com/office/powerpoint/2010/main" val="2176661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FC62-F560-406E-9EBA-6C1D3D49FD6B}"/>
              </a:ext>
            </a:extLst>
          </p:cNvPr>
          <p:cNvSpPr>
            <a:spLocks noGrp="1"/>
          </p:cNvSpPr>
          <p:nvPr>
            <p:ph type="title"/>
          </p:nvPr>
        </p:nvSpPr>
        <p:spPr>
          <a:xfrm>
            <a:off x="1294565" y="286604"/>
            <a:ext cx="8474408" cy="1331990"/>
          </a:xfrm>
        </p:spPr>
        <p:txBody>
          <a:bodyPr>
            <a:normAutofit/>
          </a:bodyPr>
          <a:lstStyle/>
          <a:p>
            <a:r>
              <a:rPr lang="en-CA" sz="4800" dirty="0"/>
              <a:t>Hybrid Brown 18</a:t>
            </a:r>
          </a:p>
        </p:txBody>
      </p:sp>
      <p:graphicFrame>
        <p:nvGraphicFramePr>
          <p:cNvPr id="4" name="Table 4">
            <a:extLst>
              <a:ext uri="{FF2B5EF4-FFF2-40B4-BE49-F238E27FC236}">
                <a16:creationId xmlns:a16="http://schemas.microsoft.com/office/drawing/2014/main" id="{D657F4A5-04E2-41CF-AA3E-346D695D3A2A}"/>
              </a:ext>
            </a:extLst>
          </p:cNvPr>
          <p:cNvGraphicFramePr>
            <a:graphicFrameLocks noGrp="1"/>
          </p:cNvGraphicFramePr>
          <p:nvPr>
            <p:ph idx="1"/>
            <p:extLst>
              <p:ext uri="{D42A27DB-BD31-4B8C-83A1-F6EECF244321}">
                <p14:modId xmlns:p14="http://schemas.microsoft.com/office/powerpoint/2010/main" val="3125546304"/>
              </p:ext>
            </p:extLst>
          </p:nvPr>
        </p:nvGraphicFramePr>
        <p:xfrm>
          <a:off x="1036320" y="1491663"/>
          <a:ext cx="10732817" cy="5957414"/>
        </p:xfrm>
        <a:graphic>
          <a:graphicData uri="http://schemas.openxmlformats.org/drawingml/2006/table">
            <a:tbl>
              <a:tblPr bandRow="1">
                <a:tableStyleId>{2D5ABB26-0587-4C30-8999-92F81FD0307C}</a:tableStyleId>
              </a:tblPr>
              <a:tblGrid>
                <a:gridCol w="10732817">
                  <a:extLst>
                    <a:ext uri="{9D8B030D-6E8A-4147-A177-3AD203B41FA5}">
                      <a16:colId xmlns:a16="http://schemas.microsoft.com/office/drawing/2014/main" val="2693677298"/>
                    </a:ext>
                  </a:extLst>
                </a:gridCol>
              </a:tblGrid>
              <a:tr h="448867">
                <a:tc>
                  <a:txBody>
                    <a:bodyPr/>
                    <a:lstStyle/>
                    <a:p>
                      <a:pPr algn="l"/>
                      <a:endParaRPr lang="en-US" b="1" dirty="0">
                        <a:solidFill>
                          <a:schemeClr val="tx2"/>
                        </a:solidFill>
                      </a:endParaRPr>
                    </a:p>
                  </a:txBody>
                  <a:tcPr/>
                </a:tc>
                <a:extLst>
                  <a:ext uri="{0D108BD9-81ED-4DB2-BD59-A6C34878D82A}">
                    <a16:rowId xmlns:a16="http://schemas.microsoft.com/office/drawing/2014/main" val="1855607187"/>
                  </a:ext>
                </a:extLst>
              </a:tr>
              <a:tr h="448867">
                <a:tc>
                  <a:txBody>
                    <a:bodyPr/>
                    <a:lstStyle/>
                    <a:p>
                      <a:pPr marL="914400" lvl="1" indent="-457200" algn="l">
                        <a:buFont typeface="Arial" panose="020B0604020202020204" pitchFamily="34" charset="0"/>
                        <a:buChar char="•"/>
                      </a:pPr>
                      <a:r>
                        <a:rPr lang="en-US" sz="2800" b="0" dirty="0">
                          <a:solidFill>
                            <a:schemeClr val="tx2"/>
                          </a:solidFill>
                        </a:rPr>
                        <a:t>Hybrid Brown 18 was launched in 2019 </a:t>
                      </a:r>
                    </a:p>
                    <a:p>
                      <a:pPr marL="914400" lvl="1" indent="-457200" algn="l">
                        <a:buFont typeface="Arial" panose="020B0604020202020204" pitchFamily="34" charset="0"/>
                        <a:buChar char="•"/>
                      </a:pPr>
                      <a:r>
                        <a:rPr lang="en-US" sz="2800" b="0" dirty="0">
                          <a:solidFill>
                            <a:schemeClr val="tx2"/>
                          </a:solidFill>
                        </a:rPr>
                        <a:t>First hybrid mustard in the world</a:t>
                      </a:r>
                    </a:p>
                    <a:p>
                      <a:pPr marL="914400" lvl="1" indent="-457200" algn="l">
                        <a:buFont typeface="Arial" panose="020B0604020202020204" pitchFamily="34" charset="0"/>
                        <a:buChar char="•"/>
                      </a:pPr>
                      <a:r>
                        <a:rPr lang="en-US" sz="2800" b="0" dirty="0">
                          <a:solidFill>
                            <a:schemeClr val="tx2"/>
                          </a:solidFill>
                        </a:rPr>
                        <a:t>Developed by Dr </a:t>
                      </a:r>
                      <a:r>
                        <a:rPr lang="en-US" sz="2800" b="0" dirty="0" err="1">
                          <a:solidFill>
                            <a:schemeClr val="tx2"/>
                          </a:solidFill>
                        </a:rPr>
                        <a:t>Bifang</a:t>
                      </a:r>
                      <a:r>
                        <a:rPr lang="en-US" sz="2800" b="0" dirty="0">
                          <a:solidFill>
                            <a:schemeClr val="tx2"/>
                          </a:solidFill>
                        </a:rPr>
                        <a:t> Cheng with AAFC</a:t>
                      </a:r>
                    </a:p>
                    <a:p>
                      <a:pPr marL="914400" lvl="1" indent="-457200" algn="l">
                        <a:buFont typeface="Arial" panose="020B0604020202020204" pitchFamily="34" charset="0"/>
                        <a:buChar char="•"/>
                      </a:pPr>
                      <a:r>
                        <a:rPr lang="en-US" sz="2800" b="0" dirty="0">
                          <a:solidFill>
                            <a:schemeClr val="tx2"/>
                          </a:solidFill>
                        </a:rPr>
                        <a:t>Going to a hybrid was similar when it was done with canola </a:t>
                      </a:r>
                    </a:p>
                    <a:p>
                      <a:pPr marL="914400" lvl="1" indent="-457200" algn="l">
                        <a:buFont typeface="Arial" panose="020B0604020202020204" pitchFamily="34" charset="0"/>
                        <a:buChar char="•"/>
                      </a:pPr>
                      <a:r>
                        <a:rPr lang="en-US" sz="2800" b="0" dirty="0">
                          <a:solidFill>
                            <a:schemeClr val="tx2"/>
                          </a:solidFill>
                        </a:rPr>
                        <a:t>Growers are seeing the hybrid advantage with mustard</a:t>
                      </a:r>
                    </a:p>
                    <a:p>
                      <a:pPr marL="914400" lvl="1" indent="-457200" algn="l">
                        <a:buFont typeface="Arial" panose="020B0604020202020204" pitchFamily="34" charset="0"/>
                        <a:buChar char="•"/>
                      </a:pPr>
                      <a:r>
                        <a:rPr lang="en-US" sz="2800" b="0" dirty="0">
                          <a:solidFill>
                            <a:schemeClr val="tx2"/>
                          </a:solidFill>
                        </a:rPr>
                        <a:t>Quicker plant development and more plant matter which results in higher yields  </a:t>
                      </a:r>
                    </a:p>
                    <a:p>
                      <a:pPr lvl="1" algn="l"/>
                      <a:endParaRPr lang="en-US" sz="2800" b="0" dirty="0">
                        <a:solidFill>
                          <a:schemeClr val="tx2"/>
                        </a:solidFill>
                      </a:endParaRPr>
                    </a:p>
                  </a:txBody>
                  <a:tcPr/>
                </a:tc>
                <a:extLst>
                  <a:ext uri="{0D108BD9-81ED-4DB2-BD59-A6C34878D82A}">
                    <a16:rowId xmlns:a16="http://schemas.microsoft.com/office/drawing/2014/main" val="1036045151"/>
                  </a:ext>
                </a:extLst>
              </a:tr>
              <a:tr h="448867">
                <a:tc>
                  <a:txBody>
                    <a:bodyPr/>
                    <a:lstStyle/>
                    <a:p>
                      <a:pPr lvl="1" algn="l"/>
                      <a:endParaRPr lang="en-CA" sz="2800" b="0" baseline="0" dirty="0">
                        <a:solidFill>
                          <a:schemeClr val="tx1"/>
                        </a:solidFill>
                      </a:endParaRPr>
                    </a:p>
                  </a:txBody>
                  <a:tcPr/>
                </a:tc>
                <a:extLst>
                  <a:ext uri="{0D108BD9-81ED-4DB2-BD59-A6C34878D82A}">
                    <a16:rowId xmlns:a16="http://schemas.microsoft.com/office/drawing/2014/main" val="3847195203"/>
                  </a:ext>
                </a:extLst>
              </a:tr>
              <a:tr h="448867">
                <a:tc>
                  <a:txBody>
                    <a:bodyPr/>
                    <a:lstStyle/>
                    <a:p>
                      <a:pPr lvl="1" algn="l"/>
                      <a:endParaRPr lang="en-CA" sz="2800" b="0" dirty="0">
                        <a:solidFill>
                          <a:schemeClr val="tx2"/>
                        </a:solidFill>
                      </a:endParaRPr>
                    </a:p>
                  </a:txBody>
                  <a:tcPr/>
                </a:tc>
                <a:extLst>
                  <a:ext uri="{0D108BD9-81ED-4DB2-BD59-A6C34878D82A}">
                    <a16:rowId xmlns:a16="http://schemas.microsoft.com/office/drawing/2014/main" val="4081740558"/>
                  </a:ext>
                </a:extLst>
              </a:tr>
              <a:tr h="448867">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2800" b="0" dirty="0">
                        <a:solidFill>
                          <a:schemeClr val="tx1"/>
                        </a:solidFill>
                      </a:endParaRPr>
                    </a:p>
                  </a:txBody>
                  <a:tcPr/>
                </a:tc>
                <a:extLst>
                  <a:ext uri="{0D108BD9-81ED-4DB2-BD59-A6C34878D82A}">
                    <a16:rowId xmlns:a16="http://schemas.microsoft.com/office/drawing/2014/main" val="3911523718"/>
                  </a:ext>
                </a:extLst>
              </a:tr>
              <a:tr h="448867">
                <a:tc>
                  <a:txBody>
                    <a:bodyPr/>
                    <a:lstStyle/>
                    <a:p>
                      <a:pPr lvl="1" algn="l"/>
                      <a:endParaRPr lang="en-CA" sz="2000" b="0" dirty="0">
                        <a:solidFill>
                          <a:schemeClr val="tx2"/>
                        </a:solidFill>
                      </a:endParaRPr>
                    </a:p>
                  </a:txBody>
                  <a:tcPr/>
                </a:tc>
                <a:extLst>
                  <a:ext uri="{0D108BD9-81ED-4DB2-BD59-A6C34878D82A}">
                    <a16:rowId xmlns:a16="http://schemas.microsoft.com/office/drawing/2014/main" val="3191159496"/>
                  </a:ext>
                </a:extLst>
              </a:tr>
            </a:tbl>
          </a:graphicData>
        </a:graphic>
      </p:graphicFrame>
    </p:spTree>
    <p:extLst>
      <p:ext uri="{BB962C8B-B14F-4D97-AF65-F5344CB8AC3E}">
        <p14:creationId xmlns:p14="http://schemas.microsoft.com/office/powerpoint/2010/main" val="3602062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buFont typeface="Courier New" panose="02070309020205020404" pitchFamily="49" charset="0"/>
              <a:buChar char="o"/>
            </a:pPr>
            <a:r>
              <a:rPr lang="en-US" sz="3600" dirty="0"/>
              <a:t> </a:t>
            </a:r>
            <a:br>
              <a:rPr lang="en-US" sz="3600" dirty="0"/>
            </a:br>
            <a:br>
              <a:rPr lang="en-US" sz="3600" dirty="0"/>
            </a:br>
            <a:br>
              <a:rPr lang="en-US" sz="4400" dirty="0"/>
            </a:br>
            <a:r>
              <a:rPr lang="en-CA" sz="4400" b="1" kern="100" dirty="0">
                <a:latin typeface="Calibri" panose="020F0502020204030204" pitchFamily="34" charset="0"/>
                <a:ea typeface="SimSun" panose="02010600030101010101" pitchFamily="2" charset="-122"/>
              </a:rPr>
              <a:t>AAC Brown 18</a:t>
            </a:r>
            <a:r>
              <a:rPr lang="en-CA" sz="4400" b="1" kern="100" dirty="0">
                <a:effectLst/>
                <a:latin typeface="Calibri" panose="020F0502020204030204" pitchFamily="34" charset="0"/>
                <a:ea typeface="SimSun" panose="02010600030101010101" pitchFamily="2" charset="-122"/>
                <a:cs typeface="font937"/>
              </a:rPr>
              <a:t>:	Agronomics </a:t>
            </a:r>
            <a:br>
              <a:rPr lang="en-CA" sz="2800" dirty="0">
                <a:effectLst/>
                <a:latin typeface="Cambria" panose="02040503050406030204" pitchFamily="18" charset="0"/>
                <a:ea typeface="MS Mincho" panose="02020609040205080304" pitchFamily="49" charset="-128"/>
                <a:cs typeface="Times New Roman" panose="02020603050405020304" pitchFamily="18" charset="0"/>
              </a:rPr>
            </a:br>
            <a:endParaRPr lang="en-US" sz="2800" dirty="0"/>
          </a:p>
        </p:txBody>
      </p:sp>
      <p:sp>
        <p:nvSpPr>
          <p:cNvPr id="3" name="Content Placeholder 2"/>
          <p:cNvSpPr>
            <a:spLocks noGrp="1"/>
          </p:cNvSpPr>
          <p:nvPr>
            <p:ph idx="1"/>
          </p:nvPr>
        </p:nvSpPr>
        <p:spPr>
          <a:xfrm>
            <a:off x="1097280" y="1845733"/>
            <a:ext cx="10942320" cy="4218735"/>
          </a:xfrm>
        </p:spPr>
        <p:txBody>
          <a:bodyPr>
            <a:noAutofit/>
          </a:bodyPr>
          <a:lstStyle/>
          <a:p>
            <a:pPr marL="0" indent="0">
              <a:buNone/>
            </a:pPr>
            <a:r>
              <a:rPr lang="en-US" sz="2800" dirty="0"/>
              <a:t>		</a:t>
            </a:r>
            <a:r>
              <a:rPr lang="en-US" sz="2800" b="1" dirty="0"/>
              <a:t>yield		index		maturity 	height     lodging</a:t>
            </a:r>
          </a:p>
          <a:p>
            <a:pPr marL="0" indent="0">
              <a:buNone/>
            </a:pPr>
            <a:r>
              <a:rPr lang="en-US" sz="2800" b="1" dirty="0"/>
              <a:t>			</a:t>
            </a:r>
            <a:r>
              <a:rPr lang="en-US" sz="2800" b="1" dirty="0" err="1"/>
              <a:t>bu</a:t>
            </a:r>
            <a:r>
              <a:rPr lang="en-US" sz="2800" b="1" dirty="0"/>
              <a:t>/ac			days		cm		</a:t>
            </a:r>
          </a:p>
          <a:p>
            <a:pPr marL="0" indent="0">
              <a:buNone/>
            </a:pPr>
            <a:r>
              <a:rPr lang="en-US" sz="2800" b="1" dirty="0"/>
              <a:t>Centennial 	</a:t>
            </a:r>
          </a:p>
          <a:p>
            <a:pPr marL="0" indent="0">
              <a:buNone/>
            </a:pPr>
            <a:r>
              <a:rPr lang="en-US" sz="2800" b="1" dirty="0"/>
              <a:t>Brown		31.3	100		88		134	  none</a:t>
            </a:r>
          </a:p>
          <a:p>
            <a:pPr marL="0" indent="0">
              <a:buNone/>
            </a:pPr>
            <a:r>
              <a:rPr lang="en-US" sz="2800" b="1" dirty="0"/>
              <a:t>AAC </a:t>
            </a:r>
          </a:p>
          <a:p>
            <a:pPr marL="0" indent="0">
              <a:buNone/>
            </a:pPr>
            <a:r>
              <a:rPr lang="en-US" sz="2800" b="1" dirty="0"/>
              <a:t>Brown 18		38.8	124		89		138	  none</a:t>
            </a:r>
          </a:p>
          <a:p>
            <a:pPr marL="0" indent="0">
              <a:buNone/>
            </a:pPr>
            <a:r>
              <a:rPr lang="en-US" sz="2800" b="1" dirty="0"/>
              <a:t>N=17	</a:t>
            </a:r>
          </a:p>
          <a:p>
            <a:pPr marL="0" indent="0">
              <a:buNone/>
            </a:pPr>
            <a:r>
              <a:rPr lang="en-US" sz="2800" b="1" dirty="0"/>
              <a:t>Source: 2016-2017 CFIA Registration Document</a:t>
            </a:r>
          </a:p>
        </p:txBody>
      </p:sp>
      <p:pic>
        <p:nvPicPr>
          <p:cNvPr id="5" name="Picture 4" descr="A picture containing drawing&#10;&#10;Description automatically generated">
            <a:extLst>
              <a:ext uri="{FF2B5EF4-FFF2-40B4-BE49-F238E27FC236}">
                <a16:creationId xmlns:a16="http://schemas.microsoft.com/office/drawing/2014/main" id="{8BA6281F-C532-49B2-B3EB-C1559D167EA6}"/>
              </a:ext>
            </a:extLst>
          </p:cNvPr>
          <p:cNvPicPr>
            <a:picLocks noChangeAspect="1"/>
          </p:cNvPicPr>
          <p:nvPr/>
        </p:nvPicPr>
        <p:blipFill>
          <a:blip r:embed="rId2"/>
          <a:stretch>
            <a:fillRect/>
          </a:stretch>
        </p:blipFill>
        <p:spPr>
          <a:xfrm>
            <a:off x="10099841" y="5459327"/>
            <a:ext cx="1782830" cy="839637"/>
          </a:xfrm>
          <a:prstGeom prst="rect">
            <a:avLst/>
          </a:prstGeom>
        </p:spPr>
      </p:pic>
    </p:spTree>
    <p:extLst>
      <p:ext uri="{BB962C8B-B14F-4D97-AF65-F5344CB8AC3E}">
        <p14:creationId xmlns:p14="http://schemas.microsoft.com/office/powerpoint/2010/main" val="3616650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lvl="0" indent="-342900">
              <a:buFont typeface="Courier New" panose="02070309020205020404" pitchFamily="49" charset="0"/>
              <a:buChar char="o"/>
            </a:pPr>
            <a:r>
              <a:rPr lang="en-US" sz="3600" dirty="0"/>
              <a:t> </a:t>
            </a:r>
            <a:br>
              <a:rPr lang="en-US" sz="3600" dirty="0"/>
            </a:br>
            <a:br>
              <a:rPr lang="en-US" sz="3600" dirty="0"/>
            </a:br>
            <a:br>
              <a:rPr lang="en-US" sz="4400" dirty="0"/>
            </a:br>
            <a:r>
              <a:rPr lang="en-CA" sz="4400" b="1" kern="100" dirty="0">
                <a:latin typeface="Calibri" panose="020F0502020204030204" pitchFamily="34" charset="0"/>
                <a:ea typeface="SimSun" panose="02010600030101010101" pitchFamily="2" charset="-122"/>
              </a:rPr>
              <a:t>AAC Brown 18</a:t>
            </a:r>
            <a:r>
              <a:rPr lang="en-CA" sz="4400" b="1" kern="100" dirty="0">
                <a:effectLst/>
                <a:latin typeface="Calibri" panose="020F0502020204030204" pitchFamily="34" charset="0"/>
                <a:ea typeface="SimSun" panose="02010600030101010101" pitchFamily="2" charset="-122"/>
                <a:cs typeface="font937"/>
              </a:rPr>
              <a:t>:	Disease Rx</a:t>
            </a:r>
            <a:br>
              <a:rPr lang="en-CA" sz="2800" dirty="0">
                <a:effectLst/>
                <a:latin typeface="Cambria" panose="02040503050406030204" pitchFamily="18" charset="0"/>
                <a:ea typeface="MS Mincho" panose="02020609040205080304" pitchFamily="49" charset="-128"/>
                <a:cs typeface="Times New Roman" panose="02020603050405020304" pitchFamily="18" charset="0"/>
              </a:rPr>
            </a:br>
            <a:endParaRPr lang="en-US" sz="2800" dirty="0"/>
          </a:p>
        </p:txBody>
      </p:sp>
      <p:sp>
        <p:nvSpPr>
          <p:cNvPr id="3" name="Content Placeholder 2"/>
          <p:cNvSpPr>
            <a:spLocks noGrp="1"/>
          </p:cNvSpPr>
          <p:nvPr>
            <p:ph idx="1"/>
          </p:nvPr>
        </p:nvSpPr>
        <p:spPr>
          <a:xfrm>
            <a:off x="1097280" y="1845733"/>
            <a:ext cx="10942320" cy="4218735"/>
          </a:xfrm>
        </p:spPr>
        <p:txBody>
          <a:bodyPr>
            <a:noAutofit/>
          </a:bodyPr>
          <a:lstStyle/>
          <a:p>
            <a:pPr marL="0" indent="0">
              <a:buNone/>
            </a:pPr>
            <a:r>
              <a:rPr lang="en-US" sz="2800" dirty="0"/>
              <a:t>		</a:t>
            </a:r>
            <a:r>
              <a:rPr lang="en-US" sz="2800" b="1" dirty="0"/>
              <a:t>White Rust	Blackleg	Clubroot	Verticillium</a:t>
            </a:r>
          </a:p>
          <a:p>
            <a:pPr marL="0" indent="0">
              <a:buNone/>
            </a:pPr>
            <a:r>
              <a:rPr lang="en-US" sz="2800" b="1" dirty="0"/>
              <a:t>		2a	2v	</a:t>
            </a:r>
          </a:p>
          <a:p>
            <a:pPr marL="0" indent="0">
              <a:buNone/>
            </a:pPr>
            <a:r>
              <a:rPr lang="en-US" sz="2800" b="1" dirty="0"/>
              <a:t>Centennial 	</a:t>
            </a:r>
            <a:r>
              <a:rPr lang="en-US" sz="2800" b="1" dirty="0" err="1"/>
              <a:t>susc</a:t>
            </a:r>
            <a:r>
              <a:rPr lang="en-US" sz="2800" b="1" dirty="0"/>
              <a:t>.	res	highly 	susceptible	susceptible</a:t>
            </a:r>
          </a:p>
          <a:p>
            <a:pPr marL="0" indent="0">
              <a:buNone/>
            </a:pPr>
            <a:r>
              <a:rPr lang="en-US" sz="2800" b="1" dirty="0"/>
              <a:t>Brown			resistant</a:t>
            </a:r>
          </a:p>
          <a:p>
            <a:pPr marL="0" indent="0">
              <a:buNone/>
            </a:pPr>
            <a:r>
              <a:rPr lang="en-US" sz="2800" b="1" dirty="0"/>
              <a:t>AAC 		</a:t>
            </a:r>
            <a:r>
              <a:rPr lang="en-US" sz="2800" b="1" dirty="0" err="1"/>
              <a:t>susc</a:t>
            </a:r>
            <a:r>
              <a:rPr lang="en-US" sz="2800" b="1" dirty="0"/>
              <a:t>.	res	highly		susceptible	susceptible</a:t>
            </a:r>
          </a:p>
          <a:p>
            <a:pPr marL="0" indent="0">
              <a:buNone/>
            </a:pPr>
            <a:r>
              <a:rPr lang="en-US" sz="2800" b="1" dirty="0"/>
              <a:t>Brown 18			resistant</a:t>
            </a:r>
          </a:p>
          <a:p>
            <a:pPr marL="0" indent="0">
              <a:buNone/>
            </a:pPr>
            <a:r>
              <a:rPr lang="en-US" sz="2800" b="1" dirty="0"/>
              <a:t>N=2	</a:t>
            </a:r>
          </a:p>
          <a:p>
            <a:pPr marL="0" indent="0">
              <a:buNone/>
            </a:pPr>
            <a:r>
              <a:rPr lang="en-US" sz="2800" b="1" dirty="0"/>
              <a:t>Source: 2016-2017 CFIA Registration Document</a:t>
            </a:r>
          </a:p>
        </p:txBody>
      </p:sp>
      <p:pic>
        <p:nvPicPr>
          <p:cNvPr id="5" name="Picture 4" descr="A picture containing drawing&#10;&#10;Description automatically generated">
            <a:extLst>
              <a:ext uri="{FF2B5EF4-FFF2-40B4-BE49-F238E27FC236}">
                <a16:creationId xmlns:a16="http://schemas.microsoft.com/office/drawing/2014/main" id="{8BA6281F-C532-49B2-B3EB-C1559D167EA6}"/>
              </a:ext>
            </a:extLst>
          </p:cNvPr>
          <p:cNvPicPr>
            <a:picLocks noChangeAspect="1"/>
          </p:cNvPicPr>
          <p:nvPr/>
        </p:nvPicPr>
        <p:blipFill>
          <a:blip r:embed="rId2"/>
          <a:stretch>
            <a:fillRect/>
          </a:stretch>
        </p:blipFill>
        <p:spPr>
          <a:xfrm>
            <a:off x="10099841" y="5459327"/>
            <a:ext cx="1782830" cy="839637"/>
          </a:xfrm>
          <a:prstGeom prst="rect">
            <a:avLst/>
          </a:prstGeom>
        </p:spPr>
      </p:pic>
    </p:spTree>
    <p:extLst>
      <p:ext uri="{BB962C8B-B14F-4D97-AF65-F5344CB8AC3E}">
        <p14:creationId xmlns:p14="http://schemas.microsoft.com/office/powerpoint/2010/main" val="2941475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6CF0-C7EC-6935-C8AE-1909930198BD}"/>
              </a:ext>
            </a:extLst>
          </p:cNvPr>
          <p:cNvSpPr>
            <a:spLocks noGrp="1"/>
          </p:cNvSpPr>
          <p:nvPr>
            <p:ph type="title"/>
          </p:nvPr>
        </p:nvSpPr>
        <p:spPr/>
        <p:txBody>
          <a:bodyPr/>
          <a:lstStyle/>
          <a:p>
            <a:r>
              <a:rPr lang="en-US" dirty="0"/>
              <a:t>Seeding rate and fertility</a:t>
            </a:r>
          </a:p>
        </p:txBody>
      </p:sp>
      <p:sp>
        <p:nvSpPr>
          <p:cNvPr id="3" name="Content Placeholder 2">
            <a:extLst>
              <a:ext uri="{FF2B5EF4-FFF2-40B4-BE49-F238E27FC236}">
                <a16:creationId xmlns:a16="http://schemas.microsoft.com/office/drawing/2014/main" id="{906C01CE-B6A1-E2CC-2B26-A5A920AA4468}"/>
              </a:ext>
            </a:extLst>
          </p:cNvPr>
          <p:cNvSpPr>
            <a:spLocks noGrp="1"/>
          </p:cNvSpPr>
          <p:nvPr>
            <p:ph idx="1"/>
          </p:nvPr>
        </p:nvSpPr>
        <p:spPr/>
        <p:txBody>
          <a:bodyPr/>
          <a:lstStyle/>
          <a:p>
            <a:r>
              <a:rPr lang="en-US" sz="2800" dirty="0"/>
              <a:t>Hybrid Brown 18 </a:t>
            </a:r>
          </a:p>
          <a:p>
            <a:endParaRPr lang="en-US" dirty="0"/>
          </a:p>
          <a:p>
            <a:r>
              <a:rPr lang="en-US" sz="2800" dirty="0"/>
              <a:t>Seeding rate is 4.5lbs to 6.0lbs per acre</a:t>
            </a:r>
          </a:p>
          <a:p>
            <a:endParaRPr lang="en-US" dirty="0"/>
          </a:p>
          <a:p>
            <a:r>
              <a:rPr lang="en-US" sz="2800" dirty="0"/>
              <a:t>Fertility recommendation is 80lbs to 100lbs of N  </a:t>
            </a:r>
          </a:p>
        </p:txBody>
      </p:sp>
    </p:spTree>
    <p:extLst>
      <p:ext uri="{BB962C8B-B14F-4D97-AF65-F5344CB8AC3E}">
        <p14:creationId xmlns:p14="http://schemas.microsoft.com/office/powerpoint/2010/main" val="3523258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E54D-8B7B-1B54-FA00-E113ACB6A0F9}"/>
              </a:ext>
            </a:extLst>
          </p:cNvPr>
          <p:cNvSpPr>
            <a:spLocks noGrp="1"/>
          </p:cNvSpPr>
          <p:nvPr>
            <p:ph type="title"/>
          </p:nvPr>
        </p:nvSpPr>
        <p:spPr/>
        <p:txBody>
          <a:bodyPr/>
          <a:lstStyle/>
          <a:p>
            <a:r>
              <a:rPr lang="en-US" dirty="0"/>
              <a:t>AAC Brown 18 </a:t>
            </a:r>
          </a:p>
        </p:txBody>
      </p:sp>
      <p:sp>
        <p:nvSpPr>
          <p:cNvPr id="3" name="Content Placeholder 2">
            <a:extLst>
              <a:ext uri="{FF2B5EF4-FFF2-40B4-BE49-F238E27FC236}">
                <a16:creationId xmlns:a16="http://schemas.microsoft.com/office/drawing/2014/main" id="{79EBA72A-3052-D5E7-D01D-CC7AEE4A18A2}"/>
              </a:ext>
            </a:extLst>
          </p:cNvPr>
          <p:cNvSpPr>
            <a:spLocks noGrp="1"/>
          </p:cNvSpPr>
          <p:nvPr>
            <p:ph idx="1"/>
          </p:nvPr>
        </p:nvSpPr>
        <p:spPr>
          <a:xfrm>
            <a:off x="1097280" y="1845734"/>
            <a:ext cx="4792076" cy="4023360"/>
          </a:xfrm>
        </p:spPr>
        <p:txBody>
          <a:bodyPr>
            <a:normAutofit/>
          </a:bodyPr>
          <a:lstStyle/>
          <a:p>
            <a:r>
              <a:rPr lang="en-US" dirty="0"/>
              <a:t>This variety has proven to be a top performer in spite of the last three years of drought we had</a:t>
            </a:r>
          </a:p>
          <a:p>
            <a:r>
              <a:rPr lang="en-US" dirty="0"/>
              <a:t>Hybrid Brown 18 is showing yield advantage over Centennial Brown of 18% to 20%</a:t>
            </a:r>
          </a:p>
          <a:p>
            <a:r>
              <a:rPr lang="en-US" dirty="0"/>
              <a:t>This year a significant number of brown mustard acres will be Hybrid Brown 18</a:t>
            </a:r>
          </a:p>
          <a:p>
            <a:endParaRPr lang="en-US" dirty="0"/>
          </a:p>
        </p:txBody>
      </p:sp>
      <p:pic>
        <p:nvPicPr>
          <p:cNvPr id="4" name="Content Placeholder 6">
            <a:extLst>
              <a:ext uri="{FF2B5EF4-FFF2-40B4-BE49-F238E27FC236}">
                <a16:creationId xmlns:a16="http://schemas.microsoft.com/office/drawing/2014/main" id="{69F77159-1EE5-8833-756C-259701253A59}"/>
              </a:ext>
            </a:extLst>
          </p:cNvPr>
          <p:cNvPicPr>
            <a:picLocks noChangeAspect="1"/>
          </p:cNvPicPr>
          <p:nvPr/>
        </p:nvPicPr>
        <p:blipFill>
          <a:blip r:embed="rId2"/>
          <a:stretch>
            <a:fillRect/>
          </a:stretch>
        </p:blipFill>
        <p:spPr>
          <a:xfrm>
            <a:off x="5992837" y="286603"/>
            <a:ext cx="5699328" cy="5837023"/>
          </a:xfrm>
          <a:prstGeom prst="rect">
            <a:avLst/>
          </a:prstGeom>
        </p:spPr>
      </p:pic>
    </p:spTree>
    <p:extLst>
      <p:ext uri="{BB962C8B-B14F-4D97-AF65-F5344CB8AC3E}">
        <p14:creationId xmlns:p14="http://schemas.microsoft.com/office/powerpoint/2010/main" val="423448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92E5-D274-E104-8287-CA0FF986E3E9}"/>
              </a:ext>
            </a:extLst>
          </p:cNvPr>
          <p:cNvSpPr>
            <a:spLocks noGrp="1"/>
          </p:cNvSpPr>
          <p:nvPr>
            <p:ph type="title"/>
          </p:nvPr>
        </p:nvSpPr>
        <p:spPr/>
        <p:txBody>
          <a:bodyPr/>
          <a:lstStyle/>
          <a:p>
            <a:r>
              <a:rPr lang="en-US" dirty="0"/>
              <a:t>ICDC Irrigation 2022</a:t>
            </a:r>
          </a:p>
        </p:txBody>
      </p:sp>
      <p:sp>
        <p:nvSpPr>
          <p:cNvPr id="5" name="TextBox 4">
            <a:extLst>
              <a:ext uri="{FF2B5EF4-FFF2-40B4-BE49-F238E27FC236}">
                <a16:creationId xmlns:a16="http://schemas.microsoft.com/office/drawing/2014/main" id="{3EA7E429-8644-32F8-C123-9756603E2555}"/>
              </a:ext>
            </a:extLst>
          </p:cNvPr>
          <p:cNvSpPr txBox="1"/>
          <p:nvPr/>
        </p:nvSpPr>
        <p:spPr>
          <a:xfrm>
            <a:off x="1097280" y="1882921"/>
            <a:ext cx="8315178" cy="4339650"/>
          </a:xfrm>
          <a:prstGeom prst="rect">
            <a:avLst/>
          </a:prstGeom>
          <a:noFill/>
        </p:spPr>
        <p:txBody>
          <a:bodyPr wrap="square">
            <a:spAutoFit/>
          </a:bodyPr>
          <a:lstStyle/>
          <a:p>
            <a:pPr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Seeding date: May 21, 2022</a:t>
            </a:r>
          </a:p>
          <a:p>
            <a:pPr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Harvest date: August 17 (Hybrid) and August 24 (Yellow)</a:t>
            </a:r>
          </a:p>
          <a:p>
            <a:pPr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Fertilizer and Soil test </a:t>
            </a:r>
          </a:p>
          <a:p>
            <a:pPr marL="742950" lvl="1" indent="-285750"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Soil test (0 to 24): N – 60 lb/ac and P – 3ppm</a:t>
            </a:r>
          </a:p>
          <a:p>
            <a:pPr marL="742950" lvl="1" indent="-285750"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Fall banding of P – 53 lb/ac (60kg/ha)</a:t>
            </a:r>
          </a:p>
          <a:p>
            <a:pPr marL="742950" lvl="1" indent="-285750"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Spring – N 98 lb/ac (banded) and P 18 lb/ac (seed placed)</a:t>
            </a:r>
          </a:p>
          <a:p>
            <a:pPr marL="742950" lvl="1" indent="-285750" algn="l">
              <a:buFont typeface="Arial" panose="020B0604020202020204" pitchFamily="34" charset="0"/>
              <a:buChar char="•"/>
            </a:pPr>
            <a:r>
              <a:rPr lang="en-CA" sz="2400" b="0" i="0" u="none" strike="noStrike" dirty="0">
                <a:solidFill>
                  <a:srgbClr val="443730"/>
                </a:solidFill>
                <a:effectLst/>
                <a:latin typeface="Open Sans" panose="020F0502020204030204" pitchFamily="34" charset="0"/>
              </a:rPr>
              <a:t>UAN – At the start of flowering, sprayed with 30 lb N and 20 lb P/ac to lessen vegetative growth and produce more flowers         </a:t>
            </a:r>
          </a:p>
          <a:p>
            <a:br>
              <a:rPr lang="en-CA" dirty="0"/>
            </a:br>
            <a:endParaRPr lang="en-US" dirty="0"/>
          </a:p>
        </p:txBody>
      </p:sp>
    </p:spTree>
    <p:extLst>
      <p:ext uri="{BB962C8B-B14F-4D97-AF65-F5344CB8AC3E}">
        <p14:creationId xmlns:p14="http://schemas.microsoft.com/office/powerpoint/2010/main" val="554917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C7708-DB44-CC3B-3B9B-172CD3056062}"/>
              </a:ext>
            </a:extLst>
          </p:cNvPr>
          <p:cNvSpPr>
            <a:spLocks noGrp="1"/>
          </p:cNvSpPr>
          <p:nvPr>
            <p:ph type="title"/>
          </p:nvPr>
        </p:nvSpPr>
        <p:spPr/>
        <p:txBody>
          <a:bodyPr/>
          <a:lstStyle/>
          <a:p>
            <a:r>
              <a:rPr lang="en-US" dirty="0"/>
              <a:t>ICDC Irrigation 2022</a:t>
            </a:r>
          </a:p>
        </p:txBody>
      </p:sp>
      <p:sp>
        <p:nvSpPr>
          <p:cNvPr id="5" name="TextBox 4">
            <a:extLst>
              <a:ext uri="{FF2B5EF4-FFF2-40B4-BE49-F238E27FC236}">
                <a16:creationId xmlns:a16="http://schemas.microsoft.com/office/drawing/2014/main" id="{8DF92378-67A5-B23F-95A9-2F756DFAD5AB}"/>
              </a:ext>
            </a:extLst>
          </p:cNvPr>
          <p:cNvSpPr txBox="1"/>
          <p:nvPr/>
        </p:nvSpPr>
        <p:spPr>
          <a:xfrm>
            <a:off x="1097280" y="1737360"/>
            <a:ext cx="8050236" cy="2616101"/>
          </a:xfrm>
          <a:prstGeom prst="rect">
            <a:avLst/>
          </a:prstGeom>
          <a:noFill/>
        </p:spPr>
        <p:txBody>
          <a:bodyPr wrap="square">
            <a:spAutoFit/>
          </a:bodyPr>
          <a:lstStyle/>
          <a:p>
            <a:pPr lvl="1" algn="l"/>
            <a:r>
              <a:rPr lang="en-CA" sz="2400" b="0" i="0" u="none" strike="noStrike" dirty="0">
                <a:solidFill>
                  <a:srgbClr val="443730"/>
                </a:solidFill>
                <a:effectLst/>
                <a:latin typeface="Open Sans" panose="020F0502020204030204" pitchFamily="34" charset="0"/>
              </a:rPr>
              <a:t>                                          </a:t>
            </a:r>
          </a:p>
          <a:p>
            <a:pPr algn="l">
              <a:buFont typeface="Arial" panose="020B0604020202020204" pitchFamily="34" charset="0"/>
              <a:buChar char="•"/>
            </a:pPr>
            <a:r>
              <a:rPr lang="en-CA" sz="2800" b="0" i="0" u="none" strike="noStrike" dirty="0">
                <a:solidFill>
                  <a:srgbClr val="443730"/>
                </a:solidFill>
                <a:effectLst/>
                <a:latin typeface="Open Sans" panose="020F0502020204030204" pitchFamily="34" charset="0"/>
              </a:rPr>
              <a:t> Crop Protection – Matador twice for flea beetles</a:t>
            </a:r>
          </a:p>
          <a:p>
            <a:pPr algn="l">
              <a:buFont typeface="Arial" panose="020B0604020202020204" pitchFamily="34" charset="0"/>
              <a:buChar char="•"/>
            </a:pPr>
            <a:endParaRPr lang="en-CA" sz="2800" b="0" i="0" u="none" strike="noStrike" dirty="0">
              <a:solidFill>
                <a:srgbClr val="443730"/>
              </a:solidFill>
              <a:effectLst/>
              <a:latin typeface="Open Sans" panose="020F0502020204030204" pitchFamily="34" charset="0"/>
            </a:endParaRPr>
          </a:p>
          <a:p>
            <a:pPr algn="l">
              <a:buFont typeface="Arial" panose="020B0604020202020204" pitchFamily="34" charset="0"/>
              <a:buChar char="•"/>
            </a:pPr>
            <a:r>
              <a:rPr lang="en-CA" sz="2800" b="0" i="0" u="none" strike="noStrike" dirty="0">
                <a:solidFill>
                  <a:srgbClr val="443730"/>
                </a:solidFill>
                <a:effectLst/>
                <a:latin typeface="Open Sans" panose="020F0502020204030204" pitchFamily="34" charset="0"/>
              </a:rPr>
              <a:t>  Irrigation/precipitation – 6.5 inches of irrigation and 4 inches of rain.</a:t>
            </a:r>
          </a:p>
        </p:txBody>
      </p:sp>
    </p:spTree>
    <p:extLst>
      <p:ext uri="{BB962C8B-B14F-4D97-AF65-F5344CB8AC3E}">
        <p14:creationId xmlns:p14="http://schemas.microsoft.com/office/powerpoint/2010/main" val="1143755914"/>
      </p:ext>
    </p:extLst>
  </p:cSld>
  <p:clrMapOvr>
    <a:masterClrMapping/>
  </p:clrMapOvr>
</p:sld>
</file>

<file path=ppt/theme/theme1.xml><?xml version="1.0" encoding="utf-8"?>
<a:theme xmlns:a="http://schemas.openxmlformats.org/drawingml/2006/main" name="1_Retro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4392</TotalTime>
  <Words>1144</Words>
  <Application>Microsoft Office PowerPoint</Application>
  <PresentationFormat>Widescreen</PresentationFormat>
  <Paragraphs>134</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Cambria</vt:lpstr>
      <vt:lpstr>Courier New</vt:lpstr>
      <vt:lpstr>Open Sans</vt:lpstr>
      <vt:lpstr>1_Retrospect</vt:lpstr>
      <vt:lpstr> Opportunities with Mustard</vt:lpstr>
      <vt:lpstr>Topics</vt:lpstr>
      <vt:lpstr>Hybrid Brown 18</vt:lpstr>
      <vt:lpstr>    AAC Brown 18: Agronomics  </vt:lpstr>
      <vt:lpstr>    AAC Brown 18: Disease Rx </vt:lpstr>
      <vt:lpstr>Seeding rate and fertility</vt:lpstr>
      <vt:lpstr>AAC Brown 18 </vt:lpstr>
      <vt:lpstr>ICDC Irrigation 2022</vt:lpstr>
      <vt:lpstr>ICDC Irrigation 2022</vt:lpstr>
      <vt:lpstr>ICDC Irrigation 2022 Maturity Results</vt:lpstr>
      <vt:lpstr>ICDC Irrigation 2022 Yield Results</vt:lpstr>
      <vt:lpstr>AIM Site 2022 – Time Lapsed Photos</vt:lpstr>
      <vt:lpstr>June 1, 2022</vt:lpstr>
      <vt:lpstr>June 13 2022</vt:lpstr>
      <vt:lpstr>June 22 2023</vt:lpstr>
      <vt:lpstr>June 29 2022</vt:lpstr>
      <vt:lpstr>July 10 2022</vt:lpstr>
      <vt:lpstr>July 14 2022 during AIM show</vt:lpstr>
      <vt:lpstr>AAC Yellow 80 </vt:lpstr>
      <vt:lpstr>    AAC Yellow 80: Agronomics  </vt:lpstr>
      <vt:lpstr>    AAC Yellow 80: Disease Rx </vt:lpstr>
      <vt:lpstr>Seeding rate and fertility</vt:lpstr>
      <vt:lpstr>Mustard 21 Update</vt:lpstr>
      <vt:lpstr>Mustard 21  </vt:lpstr>
      <vt:lpstr>Research Projects </vt:lpstr>
      <vt:lpstr>Research Activities </vt:lpstr>
      <vt:lpstr>What’s Next</vt:lpstr>
      <vt:lpstr>Acknowledgments </vt:lpstr>
      <vt:lpstr>Thank you –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General Meeting</dc:title>
  <dc:creator>Tanya Craddock</dc:creator>
  <cp:lastModifiedBy>Blair balog</cp:lastModifiedBy>
  <cp:revision>55</cp:revision>
  <dcterms:created xsi:type="dcterms:W3CDTF">2021-01-05T17:47:21Z</dcterms:created>
  <dcterms:modified xsi:type="dcterms:W3CDTF">2023-11-14T21:16:59Z</dcterms:modified>
</cp:coreProperties>
</file>